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302" r:id="rId3"/>
    <p:sldId id="304" r:id="rId4"/>
    <p:sldId id="259" r:id="rId5"/>
    <p:sldId id="257" r:id="rId6"/>
    <p:sldId id="258" r:id="rId7"/>
    <p:sldId id="303" r:id="rId8"/>
    <p:sldId id="276" r:id="rId9"/>
    <p:sldId id="261" r:id="rId10"/>
    <p:sldId id="262" r:id="rId11"/>
    <p:sldId id="264" r:id="rId12"/>
    <p:sldId id="267" r:id="rId13"/>
    <p:sldId id="268" r:id="rId14"/>
    <p:sldId id="269" r:id="rId15"/>
    <p:sldId id="270" r:id="rId16"/>
    <p:sldId id="272" r:id="rId17"/>
    <p:sldId id="273" r:id="rId18"/>
    <p:sldId id="275" r:id="rId19"/>
    <p:sldId id="278" r:id="rId20"/>
    <p:sldId id="305"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6" r:id="rId38"/>
    <p:sldId id="297" r:id="rId39"/>
    <p:sldId id="298" r:id="rId40"/>
    <p:sldId id="299" r:id="rId41"/>
    <p:sldId id="300" r:id="rId42"/>
    <p:sldId id="301" r:id="rId43"/>
    <p:sldId id="271" r:id="rId44"/>
    <p:sldId id="30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CD7DC3-165C-4509-A04A-663D7353E826}" type="datetimeFigureOut">
              <a:rPr lang="en-US" smtClean="0"/>
              <a:t>6/6/2023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768F3-D011-4911-99AD-446675EB35B8}" type="slidenum">
              <a:rPr lang="en-US" smtClean="0"/>
              <a:t>‹#›</a:t>
            </a:fld>
            <a:endParaRPr lang="en-US"/>
          </a:p>
        </p:txBody>
      </p:sp>
    </p:spTree>
    <p:extLst>
      <p:ext uri="{BB962C8B-B14F-4D97-AF65-F5344CB8AC3E}">
        <p14:creationId xmlns:p14="http://schemas.microsoft.com/office/powerpoint/2010/main" val="274556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9768F3-D011-4911-99AD-446675EB35B8}" type="slidenum">
              <a:rPr lang="en-US" smtClean="0"/>
              <a:t>1</a:t>
            </a:fld>
            <a:endParaRPr lang="en-US"/>
          </a:p>
        </p:txBody>
      </p:sp>
    </p:spTree>
    <p:extLst>
      <p:ext uri="{BB962C8B-B14F-4D97-AF65-F5344CB8AC3E}">
        <p14:creationId xmlns:p14="http://schemas.microsoft.com/office/powerpoint/2010/main" val="2887632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9768F3-D011-4911-99AD-446675EB35B8}" type="slidenum">
              <a:rPr lang="en-US" smtClean="0"/>
              <a:t>7</a:t>
            </a:fld>
            <a:endParaRPr lang="en-US"/>
          </a:p>
        </p:txBody>
      </p:sp>
    </p:spTree>
    <p:extLst>
      <p:ext uri="{BB962C8B-B14F-4D97-AF65-F5344CB8AC3E}">
        <p14:creationId xmlns:p14="http://schemas.microsoft.com/office/powerpoint/2010/main" val="1145734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CA4A690-F4C6-48D3-AC1A-AD6AE6874999}" type="datetime1">
              <a:rPr lang="en-US" smtClean="0"/>
              <a:t>6/6/2023</a:t>
            </a:fld>
            <a:endParaRPr lang="en-US"/>
          </a:p>
        </p:txBody>
      </p:sp>
      <p:sp>
        <p:nvSpPr>
          <p:cNvPr id="5" name="Footer Placeholder 4"/>
          <p:cNvSpPr>
            <a:spLocks noGrp="1"/>
          </p:cNvSpPr>
          <p:nvPr>
            <p:ph type="ftr" sz="quarter" idx="11"/>
          </p:nvPr>
        </p:nvSpPr>
        <p:spPr/>
        <p:txBody>
          <a:bodyPr/>
          <a:lstStyle/>
          <a:p>
            <a:r>
              <a:rPr lang="en-US"/>
              <a:t>#OAWeek2022</a:t>
            </a:r>
          </a:p>
        </p:txBody>
      </p:sp>
      <p:sp>
        <p:nvSpPr>
          <p:cNvPr id="6" name="Slide Number Placeholder 5"/>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239256584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09D2B-159D-42A6-A2FC-A4E98FE1B271}" type="datetime1">
              <a:rPr lang="en-US" smtClean="0"/>
              <a:t>6/6/2023</a:t>
            </a:fld>
            <a:endParaRPr lang="en-US"/>
          </a:p>
        </p:txBody>
      </p:sp>
      <p:sp>
        <p:nvSpPr>
          <p:cNvPr id="5" name="Footer Placeholder 4"/>
          <p:cNvSpPr>
            <a:spLocks noGrp="1"/>
          </p:cNvSpPr>
          <p:nvPr>
            <p:ph type="ftr" sz="quarter" idx="11"/>
          </p:nvPr>
        </p:nvSpPr>
        <p:spPr/>
        <p:txBody>
          <a:bodyPr/>
          <a:lstStyle/>
          <a:p>
            <a:r>
              <a:rPr lang="en-US"/>
              <a:t>#OAWeek2022</a:t>
            </a:r>
          </a:p>
        </p:txBody>
      </p:sp>
      <p:sp>
        <p:nvSpPr>
          <p:cNvPr id="6" name="Slide Number Placeholder 5"/>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22503851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86460-B3DE-400F-AF31-164A5A3962E6}" type="datetime1">
              <a:rPr lang="en-US" smtClean="0"/>
              <a:t>6/6/2023</a:t>
            </a:fld>
            <a:endParaRPr lang="en-US"/>
          </a:p>
        </p:txBody>
      </p:sp>
      <p:sp>
        <p:nvSpPr>
          <p:cNvPr id="5" name="Footer Placeholder 4"/>
          <p:cNvSpPr>
            <a:spLocks noGrp="1"/>
          </p:cNvSpPr>
          <p:nvPr>
            <p:ph type="ftr" sz="quarter" idx="11"/>
          </p:nvPr>
        </p:nvSpPr>
        <p:spPr/>
        <p:txBody>
          <a:bodyPr/>
          <a:lstStyle/>
          <a:p>
            <a:r>
              <a:rPr lang="en-US"/>
              <a:t>#OAWeek2022</a:t>
            </a:r>
          </a:p>
        </p:txBody>
      </p:sp>
      <p:sp>
        <p:nvSpPr>
          <p:cNvPr id="6" name="Slide Number Placeholder 5"/>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283714498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A3A4DF-AC31-4413-8CE9-F48ABA5B29B4}" type="datetime1">
              <a:rPr lang="en-US" smtClean="0"/>
              <a:t>6/6/2023</a:t>
            </a:fld>
            <a:endParaRPr lang="en-US"/>
          </a:p>
        </p:txBody>
      </p:sp>
      <p:sp>
        <p:nvSpPr>
          <p:cNvPr id="5" name="Footer Placeholder 4"/>
          <p:cNvSpPr>
            <a:spLocks noGrp="1"/>
          </p:cNvSpPr>
          <p:nvPr>
            <p:ph type="ftr" sz="quarter" idx="11"/>
          </p:nvPr>
        </p:nvSpPr>
        <p:spPr/>
        <p:txBody>
          <a:bodyPr/>
          <a:lstStyle/>
          <a:p>
            <a:r>
              <a:rPr lang="en-US"/>
              <a:t>#OAWeek2022</a:t>
            </a:r>
          </a:p>
        </p:txBody>
      </p:sp>
      <p:sp>
        <p:nvSpPr>
          <p:cNvPr id="6" name="Slide Number Placeholder 5"/>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266348533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CF55DC-A1D5-48FF-B356-E999D1DCC6CD}" type="datetime1">
              <a:rPr lang="en-US" smtClean="0"/>
              <a:t>6/6/2023</a:t>
            </a:fld>
            <a:endParaRPr lang="en-US"/>
          </a:p>
        </p:txBody>
      </p:sp>
      <p:sp>
        <p:nvSpPr>
          <p:cNvPr id="5" name="Footer Placeholder 4"/>
          <p:cNvSpPr>
            <a:spLocks noGrp="1"/>
          </p:cNvSpPr>
          <p:nvPr>
            <p:ph type="ftr" sz="quarter" idx="11"/>
          </p:nvPr>
        </p:nvSpPr>
        <p:spPr/>
        <p:txBody>
          <a:bodyPr/>
          <a:lstStyle/>
          <a:p>
            <a:r>
              <a:rPr lang="en-US"/>
              <a:t>#OAWeek2022</a:t>
            </a:r>
          </a:p>
        </p:txBody>
      </p:sp>
      <p:sp>
        <p:nvSpPr>
          <p:cNvPr id="6" name="Slide Number Placeholder 5"/>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191738133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7AC706-02D6-4130-A921-DBE49E63C140}" type="datetime1">
              <a:rPr lang="en-US" smtClean="0"/>
              <a:t>6/6/2023</a:t>
            </a:fld>
            <a:endParaRPr lang="en-US"/>
          </a:p>
        </p:txBody>
      </p:sp>
      <p:sp>
        <p:nvSpPr>
          <p:cNvPr id="6" name="Footer Placeholder 5"/>
          <p:cNvSpPr>
            <a:spLocks noGrp="1"/>
          </p:cNvSpPr>
          <p:nvPr>
            <p:ph type="ftr" sz="quarter" idx="11"/>
          </p:nvPr>
        </p:nvSpPr>
        <p:spPr/>
        <p:txBody>
          <a:bodyPr/>
          <a:lstStyle/>
          <a:p>
            <a:r>
              <a:rPr lang="en-US"/>
              <a:t>#OAWeek2022</a:t>
            </a:r>
          </a:p>
        </p:txBody>
      </p:sp>
      <p:sp>
        <p:nvSpPr>
          <p:cNvPr id="7" name="Slide Number Placeholder 6"/>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336091830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AD45E3E-61C1-4844-AF16-05F4E0056DB3}" type="datetime1">
              <a:rPr lang="en-US" smtClean="0"/>
              <a:t>6/6/2023</a:t>
            </a:fld>
            <a:endParaRPr lang="en-US"/>
          </a:p>
        </p:txBody>
      </p:sp>
      <p:sp>
        <p:nvSpPr>
          <p:cNvPr id="8" name="Footer Placeholder 7"/>
          <p:cNvSpPr>
            <a:spLocks noGrp="1"/>
          </p:cNvSpPr>
          <p:nvPr>
            <p:ph type="ftr" sz="quarter" idx="11"/>
          </p:nvPr>
        </p:nvSpPr>
        <p:spPr/>
        <p:txBody>
          <a:bodyPr/>
          <a:lstStyle/>
          <a:p>
            <a:r>
              <a:rPr lang="en-US"/>
              <a:t>#OAWeek2022</a:t>
            </a:r>
          </a:p>
        </p:txBody>
      </p:sp>
      <p:sp>
        <p:nvSpPr>
          <p:cNvPr id="9" name="Slide Number Placeholder 8"/>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91947383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BCC54D-138C-403A-A8CD-987D445846C5}" type="datetime1">
              <a:rPr lang="en-US" smtClean="0"/>
              <a:t>6/6/2023</a:t>
            </a:fld>
            <a:endParaRPr lang="en-US"/>
          </a:p>
        </p:txBody>
      </p:sp>
      <p:sp>
        <p:nvSpPr>
          <p:cNvPr id="4" name="Footer Placeholder 3"/>
          <p:cNvSpPr>
            <a:spLocks noGrp="1"/>
          </p:cNvSpPr>
          <p:nvPr>
            <p:ph type="ftr" sz="quarter" idx="11"/>
          </p:nvPr>
        </p:nvSpPr>
        <p:spPr/>
        <p:txBody>
          <a:bodyPr/>
          <a:lstStyle/>
          <a:p>
            <a:r>
              <a:rPr lang="en-US"/>
              <a:t>#OAWeek2022</a:t>
            </a:r>
          </a:p>
        </p:txBody>
      </p:sp>
      <p:sp>
        <p:nvSpPr>
          <p:cNvPr id="5" name="Slide Number Placeholder 4"/>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406816282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D5A4E5-C8D0-4A12-84BA-655E200BBAF8}" type="datetime1">
              <a:rPr lang="en-US" smtClean="0"/>
              <a:t>6/6/2023</a:t>
            </a:fld>
            <a:endParaRPr lang="en-US"/>
          </a:p>
        </p:txBody>
      </p:sp>
      <p:sp>
        <p:nvSpPr>
          <p:cNvPr id="3" name="Footer Placeholder 2"/>
          <p:cNvSpPr>
            <a:spLocks noGrp="1"/>
          </p:cNvSpPr>
          <p:nvPr>
            <p:ph type="ftr" sz="quarter" idx="11"/>
          </p:nvPr>
        </p:nvSpPr>
        <p:spPr/>
        <p:txBody>
          <a:bodyPr/>
          <a:lstStyle/>
          <a:p>
            <a:r>
              <a:rPr lang="en-US"/>
              <a:t>#OAWeek2022</a:t>
            </a:r>
          </a:p>
        </p:txBody>
      </p:sp>
      <p:sp>
        <p:nvSpPr>
          <p:cNvPr id="4" name="Slide Number Placeholder 3"/>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202379859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1CFD86D-3481-4D6C-A6B7-9C3ACAD749E6}" type="datetime1">
              <a:rPr lang="en-US" smtClean="0"/>
              <a:t>6/6/2023</a:t>
            </a:fld>
            <a:endParaRPr lang="en-US"/>
          </a:p>
        </p:txBody>
      </p:sp>
      <p:sp>
        <p:nvSpPr>
          <p:cNvPr id="6" name="Footer Placeholder 5"/>
          <p:cNvSpPr>
            <a:spLocks noGrp="1"/>
          </p:cNvSpPr>
          <p:nvPr>
            <p:ph type="ftr" sz="quarter" idx="11"/>
          </p:nvPr>
        </p:nvSpPr>
        <p:spPr/>
        <p:txBody>
          <a:bodyPr/>
          <a:lstStyle/>
          <a:p>
            <a:r>
              <a:rPr lang="en-US"/>
              <a:t>#OAWeek2022</a:t>
            </a:r>
          </a:p>
        </p:txBody>
      </p:sp>
      <p:sp>
        <p:nvSpPr>
          <p:cNvPr id="7" name="Slide Number Placeholder 6"/>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321441801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FF65E6-FDB6-43A4-ADFF-0A3696281465}" type="datetime1">
              <a:rPr lang="en-US" smtClean="0"/>
              <a:t>6/6/2023</a:t>
            </a:fld>
            <a:endParaRPr lang="en-US"/>
          </a:p>
        </p:txBody>
      </p:sp>
      <p:sp>
        <p:nvSpPr>
          <p:cNvPr id="6" name="Footer Placeholder 5"/>
          <p:cNvSpPr>
            <a:spLocks noGrp="1"/>
          </p:cNvSpPr>
          <p:nvPr>
            <p:ph type="ftr" sz="quarter" idx="11"/>
          </p:nvPr>
        </p:nvSpPr>
        <p:spPr/>
        <p:txBody>
          <a:bodyPr/>
          <a:lstStyle/>
          <a:p>
            <a:r>
              <a:rPr lang="en-US"/>
              <a:t>#OAWeek2022</a:t>
            </a:r>
          </a:p>
        </p:txBody>
      </p:sp>
      <p:sp>
        <p:nvSpPr>
          <p:cNvPr id="7" name="Slide Number Placeholder 6"/>
          <p:cNvSpPr>
            <a:spLocks noGrp="1"/>
          </p:cNvSpPr>
          <p:nvPr>
            <p:ph type="sldNum" sz="quarter" idx="12"/>
          </p:nvPr>
        </p:nvSpPr>
        <p:spPr/>
        <p:txBody>
          <a:bodyPr/>
          <a:lstStyle/>
          <a:p>
            <a:fld id="{D1A02F51-68E8-4A58-A2DE-AF94332000A9}" type="slidenum">
              <a:rPr lang="en-US" smtClean="0"/>
              <a:t>‹#›</a:t>
            </a:fld>
            <a:endParaRPr lang="en-US"/>
          </a:p>
        </p:txBody>
      </p:sp>
    </p:spTree>
    <p:extLst>
      <p:ext uri="{BB962C8B-B14F-4D97-AF65-F5344CB8AC3E}">
        <p14:creationId xmlns:p14="http://schemas.microsoft.com/office/powerpoint/2010/main" val="4435143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27A3F-7BA5-4CBF-8C45-E062E51DBE89}" type="datetime1">
              <a:rPr lang="en-US" smtClean="0"/>
              <a:t>6/6/2023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#OAWeek2022</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A02F51-68E8-4A58-A2DE-AF94332000A9}" type="slidenum">
              <a:rPr lang="en-US" smtClean="0"/>
              <a:t>‹#›</a:t>
            </a:fld>
            <a:endParaRPr lang="en-US"/>
          </a:p>
        </p:txBody>
      </p:sp>
    </p:spTree>
    <p:extLst>
      <p:ext uri="{BB962C8B-B14F-4D97-AF65-F5344CB8AC3E}">
        <p14:creationId xmlns:p14="http://schemas.microsoft.com/office/powerpoint/2010/main" val="3865325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e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4.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pdfdrive.com/"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business-humanrights.org/en/latest-news/ghana-60-of-water-bodies-polluted-due-to-illegal-mining-and-other-activities-say-authorities" TargetMode="External"/><Relationship Id="rId7" Type="http://schemas.openxmlformats.org/officeDocument/2006/relationships/image" Target="../media/image5.png"/><Relationship Id="rId2" Type="http://schemas.openxmlformats.org/officeDocument/2006/relationships/hyperlink" Target="https://web.aflia.net/"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www.sparcopen.org/news/2022/theme-for-open-access-week-2022-openfor%20-climate%20-justice/" TargetMode="External"/><Relationship Id="rId4" Type="http://schemas.openxmlformats.org/officeDocument/2006/relationships/hyperlink" Target="https://www.theguardian.com/global-development-professionals-network/gallery/2016/oct/07/ghana-villages-destroyed-climate-change-in-pictures"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70000"/>
            <a:lum/>
          </a:blip>
          <a:srcRect/>
          <a:stretch>
            <a:fillRect l="-13000" r="-13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74321" y="2596913"/>
            <a:ext cx="8572763" cy="531812"/>
          </a:xfrm>
        </p:spPr>
        <p:txBody>
          <a:bodyPr>
            <a:noAutofit/>
          </a:bodyPr>
          <a:lstStyle/>
          <a:p>
            <a:pPr algn="l"/>
            <a:r>
              <a:rPr lang="en-US" sz="4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OPEN FOR CLIMATE JUSTICE</a:t>
            </a:r>
            <a:endParaRPr lang="en-US" sz="4400" b="1" dirty="0">
              <a:solidFill>
                <a:schemeClr val="bg1"/>
              </a:solidFill>
              <a:effectLst>
                <a:outerShdw blurRad="38100" dist="38100" dir="2700000" algn="tl">
                  <a:srgbClr val="000000">
                    <a:alpha val="43137"/>
                  </a:srgbClr>
                </a:outerShdw>
              </a:effectLst>
            </a:endParaRPr>
          </a:p>
        </p:txBody>
      </p:sp>
      <p:sp>
        <p:nvSpPr>
          <p:cNvPr id="4" name="Subtitle 2"/>
          <p:cNvSpPr txBox="1">
            <a:spLocks/>
          </p:cNvSpPr>
          <p:nvPr/>
        </p:nvSpPr>
        <p:spPr>
          <a:xfrm>
            <a:off x="517818" y="3589579"/>
            <a:ext cx="3077897" cy="4460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#OAWEEK2022</a:t>
            </a:r>
            <a:endParaRPr lang="en-US" sz="2800" b="1" dirty="0">
              <a:solidFill>
                <a:schemeClr val="bg1"/>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08254" y="391558"/>
            <a:ext cx="8759135" cy="21074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Subtitle 2"/>
          <p:cNvSpPr txBox="1">
            <a:spLocks/>
          </p:cNvSpPr>
          <p:nvPr/>
        </p:nvSpPr>
        <p:spPr>
          <a:xfrm>
            <a:off x="674321" y="3141757"/>
            <a:ext cx="4695032" cy="53181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OCTOBER 24 – 30, 2022</a:t>
            </a:r>
          </a:p>
        </p:txBody>
      </p:sp>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2167" y="371131"/>
            <a:ext cx="2160850" cy="216085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430397" y="6156576"/>
            <a:ext cx="473075" cy="473075"/>
          </a:xfrm>
          <a:prstGeom prst="rect">
            <a:avLst/>
          </a:prstGeom>
        </p:spPr>
      </p:pic>
      <p:sp>
        <p:nvSpPr>
          <p:cNvPr id="11" name="Rectangle 10"/>
          <p:cNvSpPr/>
          <p:nvPr/>
        </p:nvSpPr>
        <p:spPr>
          <a:xfrm>
            <a:off x="769278" y="4460442"/>
            <a:ext cx="3734963" cy="2031325"/>
          </a:xfrm>
          <a:prstGeom prst="rect">
            <a:avLst/>
          </a:prstGeom>
          <a:gradFill>
            <a:gsLst>
              <a:gs pos="18000">
                <a:schemeClr val="accent1">
                  <a:lumMod val="5000"/>
                  <a:lumOff val="95000"/>
                  <a:alpha val="52000"/>
                </a:schemeClr>
              </a:gs>
              <a:gs pos="100000">
                <a:schemeClr val="accent2">
                  <a:lumMod val="20000"/>
                  <a:lumOff val="80000"/>
                  <a:alpha val="76000"/>
                </a:schemeClr>
              </a:gs>
            </a:gsLst>
            <a:lin ang="5400000" scaled="1"/>
          </a:gradFill>
        </p:spPr>
        <p:txBody>
          <a:bodyPr wrap="square">
            <a:spAutoFit/>
          </a:bodyPr>
          <a:lstStyle/>
          <a:p>
            <a:r>
              <a:rPr lang="en-US" dirty="0">
                <a:solidFill>
                  <a:schemeClr val="bg2">
                    <a:lumMod val="25000"/>
                  </a:schemeClr>
                </a:solidFill>
                <a:latin typeface="Times New Roman" panose="02020603050405020304" pitchFamily="18" charset="0"/>
                <a:cs typeface="Times New Roman" panose="02020603050405020304" pitchFamily="18" charset="0"/>
              </a:rPr>
              <a:t>Jeremiah Mensah</a:t>
            </a:r>
          </a:p>
          <a:p>
            <a:r>
              <a:rPr lang="en-US" dirty="0">
                <a:solidFill>
                  <a:schemeClr val="bg2">
                    <a:lumMod val="25000"/>
                  </a:schemeClr>
                </a:solidFill>
                <a:latin typeface="Times New Roman" panose="02020603050405020304" pitchFamily="18" charset="0"/>
                <a:cs typeface="Times New Roman" panose="02020603050405020304" pitchFamily="18" charset="0"/>
              </a:rPr>
              <a:t>Kenneth </a:t>
            </a:r>
            <a:r>
              <a:rPr lang="en-US" dirty="0" err="1">
                <a:solidFill>
                  <a:schemeClr val="bg2">
                    <a:lumMod val="25000"/>
                  </a:schemeClr>
                </a:solidFill>
                <a:latin typeface="Times New Roman" panose="02020603050405020304" pitchFamily="18" charset="0"/>
                <a:cs typeface="Times New Roman" panose="02020603050405020304" pitchFamily="18" charset="0"/>
              </a:rPr>
              <a:t>Dzomeku</a:t>
            </a:r>
            <a:endParaRPr lang="en-US" dirty="0">
              <a:solidFill>
                <a:schemeClr val="bg2">
                  <a:lumMod val="25000"/>
                </a:schemeClr>
              </a:solidFill>
              <a:latin typeface="Times New Roman" panose="02020603050405020304" pitchFamily="18" charset="0"/>
              <a:cs typeface="Times New Roman" panose="02020603050405020304" pitchFamily="18" charset="0"/>
            </a:endParaRPr>
          </a:p>
          <a:p>
            <a:r>
              <a:rPr lang="en-US" dirty="0">
                <a:solidFill>
                  <a:schemeClr val="bg2">
                    <a:lumMod val="25000"/>
                  </a:schemeClr>
                </a:solidFill>
                <a:latin typeface="Times New Roman" panose="02020603050405020304" pitchFamily="18" charset="0"/>
                <a:cs typeface="Times New Roman" panose="02020603050405020304" pitchFamily="18" charset="0"/>
              </a:rPr>
              <a:t>Emmanuel Amoani </a:t>
            </a:r>
            <a:r>
              <a:rPr lang="en-US" dirty="0" err="1">
                <a:solidFill>
                  <a:schemeClr val="bg2">
                    <a:lumMod val="25000"/>
                  </a:schemeClr>
                </a:solidFill>
                <a:latin typeface="Times New Roman" panose="02020603050405020304" pitchFamily="18" charset="0"/>
                <a:cs typeface="Times New Roman" panose="02020603050405020304" pitchFamily="18" charset="0"/>
              </a:rPr>
              <a:t>Ofori</a:t>
            </a:r>
            <a:r>
              <a:rPr lang="en-US" dirty="0">
                <a:solidFill>
                  <a:schemeClr val="bg2">
                    <a:lumMod val="25000"/>
                  </a:schemeClr>
                </a:solidFill>
                <a:latin typeface="Times New Roman" panose="02020603050405020304" pitchFamily="18" charset="0"/>
                <a:cs typeface="Times New Roman" panose="02020603050405020304" pitchFamily="18" charset="0"/>
              </a:rPr>
              <a:t> (Co-opted)</a:t>
            </a:r>
          </a:p>
          <a:p>
            <a:r>
              <a:rPr lang="en-US" dirty="0">
                <a:solidFill>
                  <a:schemeClr val="bg2">
                    <a:lumMod val="25000"/>
                  </a:schemeClr>
                </a:solidFill>
                <a:latin typeface="Times New Roman" panose="02020603050405020304" pitchFamily="18" charset="0"/>
                <a:cs typeface="Times New Roman" panose="02020603050405020304" pitchFamily="18" charset="0"/>
              </a:rPr>
              <a:t>Patience A. </a:t>
            </a:r>
            <a:r>
              <a:rPr lang="en-US" dirty="0" err="1">
                <a:solidFill>
                  <a:schemeClr val="bg2">
                    <a:lumMod val="25000"/>
                  </a:schemeClr>
                </a:solidFill>
                <a:latin typeface="Times New Roman" panose="02020603050405020304" pitchFamily="18" charset="0"/>
                <a:cs typeface="Times New Roman" panose="02020603050405020304" pitchFamily="18" charset="0"/>
              </a:rPr>
              <a:t>Buah</a:t>
            </a:r>
            <a:endParaRPr lang="en-US" dirty="0">
              <a:solidFill>
                <a:schemeClr val="bg2">
                  <a:lumMod val="25000"/>
                </a:schemeClr>
              </a:solidFill>
              <a:latin typeface="Times New Roman" panose="02020603050405020304" pitchFamily="18" charset="0"/>
              <a:cs typeface="Times New Roman" panose="02020603050405020304" pitchFamily="18" charset="0"/>
            </a:endParaRPr>
          </a:p>
          <a:p>
            <a:r>
              <a:rPr lang="en-US" dirty="0" err="1">
                <a:solidFill>
                  <a:schemeClr val="bg2">
                    <a:lumMod val="25000"/>
                  </a:schemeClr>
                </a:solidFill>
                <a:latin typeface="Times New Roman" panose="02020603050405020304" pitchFamily="18" charset="0"/>
                <a:cs typeface="Times New Roman" panose="02020603050405020304" pitchFamily="18" charset="0"/>
              </a:rPr>
              <a:t>Albertha</a:t>
            </a:r>
            <a:r>
              <a:rPr lang="en-US" dirty="0">
                <a:solidFill>
                  <a:schemeClr val="bg2">
                    <a:lumMod val="25000"/>
                  </a:schemeClr>
                </a:solidFill>
                <a:latin typeface="Times New Roman" panose="02020603050405020304" pitchFamily="18" charset="0"/>
                <a:cs typeface="Times New Roman" panose="02020603050405020304" pitchFamily="18" charset="0"/>
              </a:rPr>
              <a:t> G. </a:t>
            </a:r>
            <a:r>
              <a:rPr lang="en-US" dirty="0" err="1">
                <a:solidFill>
                  <a:schemeClr val="bg2">
                    <a:lumMod val="25000"/>
                  </a:schemeClr>
                </a:solidFill>
                <a:latin typeface="Times New Roman" panose="02020603050405020304" pitchFamily="18" charset="0"/>
                <a:cs typeface="Times New Roman" panose="02020603050405020304" pitchFamily="18" charset="0"/>
              </a:rPr>
              <a:t>Ampofo</a:t>
            </a:r>
            <a:r>
              <a:rPr lang="en-US" dirty="0">
                <a:solidFill>
                  <a:schemeClr val="bg2">
                    <a:lumMod val="25000"/>
                  </a:schemeClr>
                </a:solidFill>
                <a:latin typeface="Times New Roman" panose="02020603050405020304" pitchFamily="18" charset="0"/>
                <a:cs typeface="Times New Roman" panose="02020603050405020304" pitchFamily="18" charset="0"/>
              </a:rPr>
              <a:t> (Coordinator)</a:t>
            </a:r>
          </a:p>
          <a:p>
            <a:r>
              <a:rPr lang="en-US" dirty="0">
                <a:solidFill>
                  <a:schemeClr val="bg2">
                    <a:lumMod val="25000"/>
                  </a:schemeClr>
                </a:solidFill>
                <a:latin typeface="Times New Roman" panose="02020603050405020304" pitchFamily="18" charset="0"/>
                <a:cs typeface="Times New Roman" panose="02020603050405020304" pitchFamily="18" charset="0"/>
              </a:rPr>
              <a:t>Gloria </a:t>
            </a:r>
            <a:r>
              <a:rPr lang="en-US" dirty="0" err="1">
                <a:solidFill>
                  <a:schemeClr val="bg2">
                    <a:lumMod val="25000"/>
                  </a:schemeClr>
                </a:solidFill>
                <a:latin typeface="Times New Roman" panose="02020603050405020304" pitchFamily="18" charset="0"/>
                <a:cs typeface="Times New Roman" panose="02020603050405020304" pitchFamily="18" charset="0"/>
              </a:rPr>
              <a:t>Pomfowaa</a:t>
            </a:r>
            <a:endParaRPr lang="en-US" dirty="0">
              <a:solidFill>
                <a:schemeClr val="bg2">
                  <a:lumMod val="25000"/>
                </a:schemeClr>
              </a:solidFill>
              <a:latin typeface="Times New Roman" panose="02020603050405020304" pitchFamily="18" charset="0"/>
              <a:cs typeface="Times New Roman" panose="02020603050405020304" pitchFamily="18" charset="0"/>
            </a:endParaRPr>
          </a:p>
          <a:p>
            <a:r>
              <a:rPr lang="en-US" dirty="0" smtClean="0">
                <a:solidFill>
                  <a:schemeClr val="bg2">
                    <a:lumMod val="25000"/>
                  </a:schemeClr>
                </a:solidFill>
                <a:latin typeface="Times New Roman" panose="02020603050405020304" pitchFamily="18" charset="0"/>
                <a:cs typeface="Times New Roman" panose="02020603050405020304" pitchFamily="18" charset="0"/>
              </a:rPr>
              <a:t>Peter </a:t>
            </a:r>
            <a:r>
              <a:rPr lang="en-US" dirty="0" err="1" smtClean="0">
                <a:solidFill>
                  <a:schemeClr val="bg2">
                    <a:lumMod val="25000"/>
                  </a:schemeClr>
                </a:solidFill>
                <a:latin typeface="Times New Roman" panose="02020603050405020304" pitchFamily="18" charset="0"/>
                <a:cs typeface="Times New Roman" panose="02020603050405020304" pitchFamily="18" charset="0"/>
              </a:rPr>
              <a:t>Anafo</a:t>
            </a:r>
            <a:endParaRPr lang="en-US"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769279" y="4096610"/>
            <a:ext cx="2329496" cy="369332"/>
          </a:xfrm>
          <a:prstGeom prst="rect">
            <a:avLst/>
          </a:prstGeom>
          <a:gradFill>
            <a:gsLst>
              <a:gs pos="29000">
                <a:schemeClr val="accent1">
                  <a:lumMod val="5000"/>
                  <a:lumOff val="95000"/>
                  <a:alpha val="40000"/>
                </a:schemeClr>
              </a:gs>
              <a:gs pos="100000">
                <a:schemeClr val="accent2">
                  <a:lumMod val="20000"/>
                  <a:lumOff val="80000"/>
                  <a:alpha val="74000"/>
                </a:schemeClr>
              </a:gs>
            </a:gsLst>
            <a:lin ang="5400000" scaled="1"/>
          </a:gradFill>
        </p:spPr>
        <p:txBody>
          <a:bodyPr wrap="square">
            <a:spAutoFit/>
          </a:bodyPr>
          <a:lstStyle/>
          <a:p>
            <a:r>
              <a:rPr lang="en-US" b="1" dirty="0">
                <a:solidFill>
                  <a:schemeClr val="tx2">
                    <a:lumMod val="50000"/>
                  </a:schemeClr>
                </a:solidFill>
                <a:latin typeface="Times New Roman" panose="02020603050405020304" pitchFamily="18" charset="0"/>
                <a:cs typeface="Times New Roman" panose="02020603050405020304" pitchFamily="18" charset="0"/>
              </a:rPr>
              <a:t>TEAM MEMBERS</a:t>
            </a:r>
          </a:p>
        </p:txBody>
      </p:sp>
      <p:pic>
        <p:nvPicPr>
          <p:cNvPr id="13" name="Picture 5"/>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7"/>
          <p:cNvSpPr>
            <a:spLocks noGrp="1"/>
          </p:cNvSpPr>
          <p:nvPr>
            <p:ph type="ftr" sz="quarter" idx="11"/>
          </p:nvPr>
        </p:nvSpPr>
        <p:spPr/>
        <p:txBody>
          <a:bodyPr/>
          <a:lstStyle/>
          <a:p>
            <a:r>
              <a:rPr lang="en-US" smtClean="0"/>
              <a:t>#OAWeek2022</a:t>
            </a:r>
            <a:endParaRPr lang="en-US"/>
          </a:p>
        </p:txBody>
      </p:sp>
      <p:pic>
        <p:nvPicPr>
          <p:cNvPr id="14" name="In 3 - Godmode">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9928225" y="5783513"/>
            <a:ext cx="609600" cy="609600"/>
          </a:xfrm>
          <a:prstGeom prst="rect">
            <a:avLst/>
          </a:prstGeom>
        </p:spPr>
      </p:pic>
    </p:spTree>
    <p:extLst>
      <p:ext uri="{BB962C8B-B14F-4D97-AF65-F5344CB8AC3E}">
        <p14:creationId xmlns:p14="http://schemas.microsoft.com/office/powerpoint/2010/main" val="61006038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showWhenStopped="0">
                <p:cTn id="7" repeatCount="indefinite" fill="remove" display="0">
                  <p:stCondLst>
                    <p:cond delay="indefinite"/>
                  </p:stCondLst>
                  <p:endCondLst>
                    <p:cond evt="onStopAudio" delay="0">
                      <p:tgtEl>
                        <p:sldTgt/>
                      </p:tgtEl>
                    </p:cond>
                  </p:endCondLst>
                </p:cTn>
                <p:tgtEl>
                  <p:spTgt spid="1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67550" y="787398"/>
            <a:ext cx="4472517" cy="4423965"/>
          </a:xfrm>
          <a:ln w="9525">
            <a:noFill/>
          </a:ln>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marL="0" indent="0" algn="just">
              <a:lnSpc>
                <a:spcPct val="110000"/>
              </a:lnSpc>
              <a:buNone/>
            </a:pPr>
            <a:r>
              <a:rPr lang="en-US" sz="2600" dirty="0" err="1">
                <a:latin typeface="Times New Roman" panose="02020603050405020304" pitchFamily="18" charset="0"/>
                <a:cs typeface="Times New Roman" panose="02020603050405020304" pitchFamily="18" charset="0"/>
              </a:rPr>
              <a:t>Tekpe</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Hongah</a:t>
            </a:r>
            <a:r>
              <a:rPr lang="en-US" sz="2600" dirty="0">
                <a:latin typeface="Times New Roman" panose="02020603050405020304" pitchFamily="18" charset="0"/>
                <a:cs typeface="Times New Roman" panose="02020603050405020304" pitchFamily="18" charset="0"/>
              </a:rPr>
              <a:t>, a resident of </a:t>
            </a:r>
            <a:r>
              <a:rPr lang="en-US" sz="2600" dirty="0" err="1">
                <a:latin typeface="Times New Roman" panose="02020603050405020304" pitchFamily="18" charset="0"/>
                <a:cs typeface="Times New Roman" panose="02020603050405020304" pitchFamily="18" charset="0"/>
              </a:rPr>
              <a:t>Totope</a:t>
            </a:r>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sits </a:t>
            </a:r>
            <a:r>
              <a:rPr lang="en-US" sz="2600" dirty="0">
                <a:latin typeface="Times New Roman" panose="02020603050405020304" pitchFamily="18" charset="0"/>
                <a:cs typeface="Times New Roman" panose="02020603050405020304" pitchFamily="18" charset="0"/>
              </a:rPr>
              <a:t>on the roof of his rapidly disappearing home. Fearful that the building might collapse at any time, he has been forced to evacuate and move in with relatives.</a:t>
            </a:r>
          </a:p>
          <a:p>
            <a:pPr marL="0" indent="0">
              <a:buNone/>
            </a:pPr>
            <a:endParaRPr lang="en-US" dirty="0">
              <a:latin typeface="Times New Roman" panose="02020603050405020304" pitchFamily="18" charset="0"/>
              <a:cs typeface="Times New Roman" panose="02020603050405020304" pitchFamily="18" charset="0"/>
            </a:endParaRPr>
          </a:p>
          <a:p>
            <a:pPr marL="0" indent="0">
              <a:lnSpc>
                <a:spcPct val="120000"/>
              </a:lnSpc>
              <a:buNone/>
            </a:pPr>
            <a:r>
              <a:rPr lang="en-US" sz="1500" b="1" dirty="0">
                <a:solidFill>
                  <a:schemeClr val="bg2">
                    <a:lumMod val="25000"/>
                  </a:schemeClr>
                </a:solidFill>
                <a:latin typeface="Times New Roman" panose="02020603050405020304" pitchFamily="18" charset="0"/>
                <a:cs typeface="Times New Roman" panose="02020603050405020304" pitchFamily="18" charset="0"/>
              </a:rPr>
              <a:t>Photograph: </a:t>
            </a:r>
            <a:r>
              <a:rPr lang="en-US" sz="1500" dirty="0" err="1">
                <a:solidFill>
                  <a:schemeClr val="bg2">
                    <a:lumMod val="25000"/>
                  </a:schemeClr>
                </a:solidFill>
                <a:latin typeface="Times New Roman" panose="02020603050405020304" pitchFamily="18" charset="0"/>
                <a:cs typeface="Times New Roman" panose="02020603050405020304" pitchFamily="18" charset="0"/>
              </a:rPr>
              <a:t>Nyani</a:t>
            </a:r>
            <a:r>
              <a:rPr lang="en-US" sz="1500" dirty="0">
                <a:solidFill>
                  <a:schemeClr val="bg2">
                    <a:lumMod val="25000"/>
                  </a:schemeClr>
                </a:solidFill>
                <a:latin typeface="Times New Roman" panose="02020603050405020304" pitchFamily="18" charset="0"/>
                <a:cs typeface="Times New Roman" panose="02020603050405020304" pitchFamily="18" charset="0"/>
              </a:rPr>
              <a:t> </a:t>
            </a:r>
            <a:r>
              <a:rPr lang="en-US" sz="15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1500" dirty="0">
                <a:solidFill>
                  <a:schemeClr val="bg2">
                    <a:lumMod val="25000"/>
                  </a:schemeClr>
                </a:solidFill>
                <a:latin typeface="Times New Roman" panose="02020603050405020304" pitchFamily="18" charset="0"/>
                <a:cs typeface="Times New Roman" panose="02020603050405020304" pitchFamily="18" charset="0"/>
              </a:rPr>
              <a:t>/</a:t>
            </a:r>
            <a:r>
              <a:rPr lang="en-US" sz="1500" dirty="0" err="1">
                <a:solidFill>
                  <a:schemeClr val="bg2">
                    <a:lumMod val="25000"/>
                  </a:schemeClr>
                </a:solidFill>
                <a:latin typeface="Times New Roman" panose="02020603050405020304" pitchFamily="18" charset="0"/>
                <a:cs typeface="Times New Roman" panose="02020603050405020304" pitchFamily="18" charset="0"/>
              </a:rPr>
              <a:t>Panos</a:t>
            </a:r>
            <a:r>
              <a:rPr lang="en-US" sz="1500" dirty="0">
                <a:solidFill>
                  <a:schemeClr val="bg2">
                    <a:lumMod val="25000"/>
                  </a:schemeClr>
                </a:solidFill>
                <a:latin typeface="Times New Roman" panose="02020603050405020304" pitchFamily="18" charset="0"/>
                <a:cs typeface="Times New Roman" panose="02020603050405020304" pitchFamily="18" charset="0"/>
              </a:rPr>
              <a:t> Pictures</a:t>
            </a:r>
            <a:br>
              <a:rPr lang="en-US" sz="1500" dirty="0">
                <a:solidFill>
                  <a:schemeClr val="bg2">
                    <a:lumMod val="25000"/>
                  </a:schemeClr>
                </a:solidFill>
                <a:latin typeface="Times New Roman" panose="02020603050405020304" pitchFamily="18" charset="0"/>
                <a:cs typeface="Times New Roman" panose="02020603050405020304" pitchFamily="18" charset="0"/>
              </a:rPr>
            </a:br>
            <a:r>
              <a:rPr lang="en-US" sz="1500" b="1" dirty="0">
                <a:solidFill>
                  <a:schemeClr val="bg2">
                    <a:lumMod val="25000"/>
                  </a:schemeClr>
                </a:solidFill>
                <a:latin typeface="Times New Roman" panose="02020603050405020304" pitchFamily="18" charset="0"/>
                <a:cs typeface="Times New Roman" panose="02020603050405020304" pitchFamily="18" charset="0"/>
              </a:rPr>
              <a:t>Source: </a:t>
            </a:r>
            <a:r>
              <a:rPr lang="en-US" sz="15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https://www.theguardian.com/global-development-professionals-network/gallery/2016/oct/07/ghana-villages-destroyed-climate-change-in-pictures#img-2</a:t>
            </a:r>
            <a:br>
              <a:rPr lang="en-US" sz="1500" dirty="0">
                <a:solidFill>
                  <a:schemeClr val="bg2">
                    <a:lumMod val="25000"/>
                  </a:schemeClr>
                </a:solidFill>
                <a:latin typeface="Times New Roman" panose="02020603050405020304" pitchFamily="18" charset="0"/>
                <a:cs typeface="Times New Roman" panose="02020603050405020304" pitchFamily="18" charset="0"/>
              </a:rPr>
            </a:br>
            <a:r>
              <a:rPr lang="en-US" sz="1500" b="1" dirty="0">
                <a:solidFill>
                  <a:schemeClr val="bg2">
                    <a:lumMod val="25000"/>
                  </a:schemeClr>
                </a:solidFill>
                <a:latin typeface="Times New Roman" panose="02020603050405020304" pitchFamily="18" charset="0"/>
                <a:cs typeface="Times New Roman" panose="02020603050405020304" pitchFamily="18" charset="0"/>
              </a:rPr>
              <a:t>Accessed: </a:t>
            </a:r>
            <a:r>
              <a:rPr lang="en-US" sz="15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15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1500" dirty="0">
              <a:solidFill>
                <a:schemeClr val="bg2">
                  <a:lumMod val="25000"/>
                </a:schemeClr>
              </a:solidFill>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787399"/>
            <a:ext cx="6646333" cy="442396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10</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00233051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96150" y="754327"/>
            <a:ext cx="4693707" cy="4685171"/>
          </a:xfrm>
          <a:ln w="9525">
            <a:noFill/>
          </a:ln>
        </p:spPr>
        <p:style>
          <a:lnRef idx="2">
            <a:schemeClr val="accent6"/>
          </a:lnRef>
          <a:fillRef idx="1">
            <a:schemeClr val="lt1"/>
          </a:fillRef>
          <a:effectRef idx="0">
            <a:schemeClr val="accent6"/>
          </a:effectRef>
          <a:fontRef idx="minor">
            <a:schemeClr val="dk1"/>
          </a:fontRef>
        </p:style>
        <p:txBody>
          <a:bodyPr>
            <a:normAutofit fontScale="77500" lnSpcReduction="20000"/>
          </a:bodyPr>
          <a:lstStyle/>
          <a:p>
            <a:pPr marL="0" indent="0" algn="just">
              <a:lnSpc>
                <a:spcPct val="120000"/>
              </a:lnSpc>
              <a:buNone/>
            </a:pPr>
            <a:r>
              <a:rPr lang="en-US" dirty="0" err="1">
                <a:latin typeface="Times New Roman" panose="02020603050405020304" pitchFamily="18" charset="0"/>
                <a:cs typeface="Times New Roman" panose="02020603050405020304" pitchFamily="18" charset="0"/>
              </a:rPr>
              <a:t>Torgborfio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Obodai</a:t>
            </a:r>
            <a:r>
              <a:rPr lang="en-US" dirty="0">
                <a:latin typeface="Times New Roman" panose="02020603050405020304" pitchFamily="18" charset="0"/>
                <a:cs typeface="Times New Roman" panose="02020603050405020304" pitchFamily="18" charset="0"/>
              </a:rPr>
              <a:t>, a schoolboy from </a:t>
            </a:r>
            <a:r>
              <a:rPr lang="en-US" dirty="0" err="1">
                <a:latin typeface="Times New Roman" panose="02020603050405020304" pitchFamily="18" charset="0"/>
                <a:cs typeface="Times New Roman" panose="02020603050405020304" pitchFamily="18" charset="0"/>
              </a:rPr>
              <a:t>Totope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stands </a:t>
            </a:r>
            <a:r>
              <a:rPr lang="en-US" dirty="0">
                <a:latin typeface="Times New Roman" panose="02020603050405020304" pitchFamily="18" charset="0"/>
                <a:cs typeface="Times New Roman" panose="02020603050405020304" pitchFamily="18" charset="0"/>
              </a:rPr>
              <a:t>by a house that is being claimed by the sea and sand. When the ravages of the sea are at their worst, he is unable to walk the short distance to school for fear of being swept out into the ocean.</a:t>
            </a:r>
          </a:p>
          <a:p>
            <a:pPr marL="0" indent="0">
              <a:lnSpc>
                <a:spcPct val="120000"/>
              </a:lnSpc>
              <a:buNone/>
            </a:pPr>
            <a:endParaRPr lang="en-US" sz="1800" b="1" dirty="0" smtClean="0">
              <a:solidFill>
                <a:schemeClr val="bg2">
                  <a:lumMod val="25000"/>
                </a:schemeClr>
              </a:solidFill>
              <a:latin typeface="Times New Roman" panose="02020603050405020304" pitchFamily="18" charset="0"/>
              <a:cs typeface="Times New Roman" panose="02020603050405020304" pitchFamily="18" charset="0"/>
            </a:endParaRPr>
          </a:p>
          <a:p>
            <a:pPr marL="0" indent="0">
              <a:lnSpc>
                <a:spcPct val="120000"/>
              </a:lnSpc>
              <a:buNone/>
            </a:pPr>
            <a:r>
              <a:rPr lang="en-US" sz="18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1800" b="1" dirty="0">
                <a:solidFill>
                  <a:schemeClr val="bg2">
                    <a:lumMod val="25000"/>
                  </a:schemeClr>
                </a:solidFill>
                <a:latin typeface="Times New Roman" panose="02020603050405020304" pitchFamily="18" charset="0"/>
                <a:cs typeface="Times New Roman" panose="02020603050405020304" pitchFamily="18" charset="0"/>
              </a:rPr>
              <a:t>: </a:t>
            </a:r>
            <a:r>
              <a:rPr lang="en-US" sz="1800" dirty="0" err="1">
                <a:solidFill>
                  <a:schemeClr val="bg2">
                    <a:lumMod val="25000"/>
                  </a:schemeClr>
                </a:solidFill>
                <a:latin typeface="Times New Roman" panose="02020603050405020304" pitchFamily="18" charset="0"/>
                <a:cs typeface="Times New Roman" panose="02020603050405020304" pitchFamily="18" charset="0"/>
              </a:rPr>
              <a:t>Nyani</a:t>
            </a:r>
            <a:r>
              <a:rPr lang="en-US" sz="1800" dirty="0">
                <a:solidFill>
                  <a:schemeClr val="bg2">
                    <a:lumMod val="25000"/>
                  </a:schemeClr>
                </a:solidFill>
                <a:latin typeface="Times New Roman" panose="02020603050405020304" pitchFamily="18" charset="0"/>
                <a:cs typeface="Times New Roman" panose="02020603050405020304" pitchFamily="18" charset="0"/>
              </a:rPr>
              <a:t> </a:t>
            </a:r>
            <a:r>
              <a:rPr lang="en-US" sz="18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1800" dirty="0">
                <a:solidFill>
                  <a:schemeClr val="bg2">
                    <a:lumMod val="25000"/>
                  </a:schemeClr>
                </a:solidFill>
                <a:latin typeface="Times New Roman" panose="02020603050405020304" pitchFamily="18" charset="0"/>
                <a:cs typeface="Times New Roman" panose="02020603050405020304" pitchFamily="18" charset="0"/>
              </a:rPr>
              <a:t>/</a:t>
            </a:r>
            <a:r>
              <a:rPr lang="en-US" sz="1800" dirty="0" err="1">
                <a:solidFill>
                  <a:schemeClr val="bg2">
                    <a:lumMod val="25000"/>
                  </a:schemeClr>
                </a:solidFill>
                <a:latin typeface="Times New Roman" panose="02020603050405020304" pitchFamily="18" charset="0"/>
                <a:cs typeface="Times New Roman" panose="02020603050405020304" pitchFamily="18" charset="0"/>
              </a:rPr>
              <a:t>Panos</a:t>
            </a:r>
            <a:r>
              <a:rPr lang="en-US" sz="1800" dirty="0">
                <a:solidFill>
                  <a:schemeClr val="bg2">
                    <a:lumMod val="25000"/>
                  </a:schemeClr>
                </a:solidFill>
                <a:latin typeface="Times New Roman" panose="02020603050405020304" pitchFamily="18" charset="0"/>
                <a:cs typeface="Times New Roman" panose="02020603050405020304" pitchFamily="18" charset="0"/>
              </a:rPr>
              <a:t> Pictures</a:t>
            </a:r>
            <a:br>
              <a:rPr lang="en-US" sz="1800" dirty="0">
                <a:solidFill>
                  <a:schemeClr val="bg2">
                    <a:lumMod val="25000"/>
                  </a:schemeClr>
                </a:solidFill>
                <a:latin typeface="Times New Roman" panose="02020603050405020304" pitchFamily="18" charset="0"/>
                <a:cs typeface="Times New Roman" panose="02020603050405020304" pitchFamily="18" charset="0"/>
              </a:rPr>
            </a:br>
            <a:r>
              <a:rPr lang="en-US" sz="1800" b="1" dirty="0">
                <a:solidFill>
                  <a:schemeClr val="bg2">
                    <a:lumMod val="25000"/>
                  </a:schemeClr>
                </a:solidFill>
                <a:latin typeface="Times New Roman" panose="02020603050405020304" pitchFamily="18" charset="0"/>
                <a:cs typeface="Times New Roman" panose="02020603050405020304" pitchFamily="18" charset="0"/>
              </a:rPr>
              <a:t>Source: </a:t>
            </a:r>
            <a:r>
              <a:rPr lang="en-US" sz="18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https://www.theguardian.com/global-development-professionals-network/gallery/2016/oct/07/ghana-villages-destroyed-climate-change-in-pictures#img-4</a:t>
            </a:r>
            <a:br>
              <a:rPr lang="en-US" sz="1800" dirty="0">
                <a:solidFill>
                  <a:schemeClr val="bg2">
                    <a:lumMod val="25000"/>
                  </a:schemeClr>
                </a:solidFill>
                <a:latin typeface="Times New Roman" panose="02020603050405020304" pitchFamily="18" charset="0"/>
                <a:cs typeface="Times New Roman" panose="02020603050405020304" pitchFamily="18" charset="0"/>
              </a:rPr>
            </a:br>
            <a:r>
              <a:rPr lang="en-US" sz="1800" b="1" dirty="0">
                <a:solidFill>
                  <a:schemeClr val="bg2">
                    <a:lumMod val="25000"/>
                  </a:schemeClr>
                </a:solidFill>
                <a:latin typeface="Times New Roman" panose="02020603050405020304" pitchFamily="18" charset="0"/>
                <a:cs typeface="Times New Roman" panose="02020603050405020304" pitchFamily="18" charset="0"/>
              </a:rPr>
              <a:t>Accessed: </a:t>
            </a:r>
            <a:r>
              <a:rPr lang="en-US" sz="18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18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18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744802"/>
            <a:ext cx="6863292" cy="468517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63867"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11</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53449458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54714" y="742950"/>
            <a:ext cx="4801277" cy="4453069"/>
          </a:xfrm>
          <a:ln w="9525">
            <a:noFill/>
          </a:ln>
        </p:spPr>
        <p:style>
          <a:lnRef idx="2">
            <a:schemeClr val="accent6"/>
          </a:lnRef>
          <a:fillRef idx="1">
            <a:schemeClr val="lt1"/>
          </a:fillRef>
          <a:effectRef idx="0">
            <a:schemeClr val="accent6"/>
          </a:effectRef>
          <a:fontRef idx="minor">
            <a:schemeClr val="dk1"/>
          </a:fontRef>
        </p:style>
        <p:txBody>
          <a:bodyPr>
            <a:noAutofit/>
          </a:bodyPr>
          <a:lstStyle/>
          <a:p>
            <a:pPr marL="0" indent="0" algn="just">
              <a:buNone/>
            </a:pPr>
            <a:r>
              <a:rPr lang="en-US" sz="2400" dirty="0">
                <a:latin typeface="Times New Roman" panose="02020603050405020304" pitchFamily="18" charset="0"/>
                <a:cs typeface="Times New Roman" panose="02020603050405020304" pitchFamily="18" charset="0"/>
              </a:rPr>
              <a:t>Every morning the women of </a:t>
            </a:r>
            <a:r>
              <a:rPr lang="en-US" sz="2400" dirty="0" err="1" smtClean="0">
                <a:latin typeface="Times New Roman" panose="02020603050405020304" pitchFamily="18" charset="0"/>
                <a:cs typeface="Times New Roman" panose="02020603050405020304" pitchFamily="18" charset="0"/>
              </a:rPr>
              <a:t>Totope</a:t>
            </a:r>
            <a:r>
              <a:rPr lang="en-US" sz="2400" dirty="0" smtClean="0">
                <a:latin typeface="Times New Roman" panose="02020603050405020304" pitchFamily="18" charset="0"/>
                <a:cs typeface="Times New Roman" panose="02020603050405020304" pitchFamily="18" charset="0"/>
              </a:rPr>
              <a:t>, sweep </a:t>
            </a:r>
            <a:r>
              <a:rPr lang="en-US" sz="2400" dirty="0">
                <a:latin typeface="Times New Roman" panose="02020603050405020304" pitchFamily="18" charset="0"/>
                <a:cs typeface="Times New Roman" panose="02020603050405020304" pitchFamily="18" charset="0"/>
              </a:rPr>
              <a:t>the beach and bury the rubbish that has been swept down the coast overnight from the cities of Accra and </a:t>
            </a:r>
            <a:r>
              <a:rPr lang="en-US" sz="2400" dirty="0" err="1">
                <a:latin typeface="Times New Roman" panose="02020603050405020304" pitchFamily="18" charset="0"/>
                <a:cs typeface="Times New Roman" panose="02020603050405020304" pitchFamily="18" charset="0"/>
              </a:rPr>
              <a:t>Tema</a:t>
            </a:r>
            <a:r>
              <a:rPr lang="en-US" sz="2400" dirty="0">
                <a:latin typeface="Times New Roman" panose="02020603050405020304" pitchFamily="18" charset="0"/>
                <a:cs typeface="Times New Roman" panose="02020603050405020304" pitchFamily="18" charset="0"/>
              </a:rPr>
              <a:t>. As the sea continues to advance on the </a:t>
            </a:r>
            <a:r>
              <a:rPr lang="en-US" sz="2400" dirty="0" smtClean="0">
                <a:latin typeface="Times New Roman" panose="02020603050405020304" pitchFamily="18" charset="0"/>
                <a:cs typeface="Times New Roman" panose="02020603050405020304" pitchFamily="18" charset="0"/>
              </a:rPr>
              <a:t>village, </a:t>
            </a:r>
            <a:r>
              <a:rPr lang="en-US" sz="2400" dirty="0">
                <a:latin typeface="Times New Roman" panose="02020603050405020304" pitchFamily="18" charset="0"/>
                <a:cs typeface="Times New Roman" panose="02020603050405020304" pitchFamily="18" charset="0"/>
              </a:rPr>
              <a:t>it periodically buries homes in sand and rubbish.</a:t>
            </a:r>
          </a:p>
          <a:p>
            <a:pPr marL="0" indent="0">
              <a:buNone/>
            </a:pPr>
            <a:endParaRPr lang="en-US" sz="1200" dirty="0">
              <a:latin typeface="Times New Roman" panose="02020603050405020304" pitchFamily="18" charset="0"/>
              <a:cs typeface="Times New Roman" panose="02020603050405020304" pitchFamily="18" charset="0"/>
            </a:endParaRPr>
          </a:p>
          <a:p>
            <a:pPr marL="0" indent="0">
              <a:lnSpc>
                <a:spcPct val="100000"/>
              </a:lnSpc>
              <a:buNone/>
            </a:pPr>
            <a:r>
              <a:rPr lang="en-US" sz="1400" b="1" dirty="0" smtClean="0">
                <a:solidFill>
                  <a:schemeClr val="bg2">
                    <a:lumMod val="25000"/>
                  </a:schemeClr>
                </a:solidFill>
                <a:latin typeface="Times New Roman" panose="02020603050405020304" pitchFamily="18" charset="0"/>
                <a:cs typeface="Times New Roman" panose="02020603050405020304" pitchFamily="18" charset="0"/>
              </a:rPr>
              <a:t>Photograph: </a:t>
            </a:r>
            <a:r>
              <a:rPr lang="en-US" sz="1400" dirty="0" err="1" smtClean="0">
                <a:solidFill>
                  <a:schemeClr val="bg2">
                    <a:lumMod val="25000"/>
                  </a:schemeClr>
                </a:solidFill>
                <a:latin typeface="Times New Roman" panose="02020603050405020304" pitchFamily="18" charset="0"/>
                <a:cs typeface="Times New Roman" panose="02020603050405020304" pitchFamily="18" charset="0"/>
              </a:rPr>
              <a:t>Nyani</a:t>
            </a:r>
            <a:r>
              <a:rPr lang="en-US" sz="1400" dirty="0" smtClean="0">
                <a:solidFill>
                  <a:schemeClr val="bg2">
                    <a:lumMod val="25000"/>
                  </a:schemeClr>
                </a:solidFill>
                <a:latin typeface="Times New Roman" panose="02020603050405020304" pitchFamily="18" charset="0"/>
                <a:cs typeface="Times New Roman" panose="02020603050405020304" pitchFamily="18" charset="0"/>
              </a:rPr>
              <a:t> </a:t>
            </a:r>
            <a:r>
              <a:rPr lang="en-US" sz="1400" dirty="0" err="1" smtClean="0">
                <a:solidFill>
                  <a:schemeClr val="bg2">
                    <a:lumMod val="25000"/>
                  </a:schemeClr>
                </a:solidFill>
                <a:latin typeface="Times New Roman" panose="02020603050405020304" pitchFamily="18" charset="0"/>
                <a:cs typeface="Times New Roman" panose="02020603050405020304" pitchFamily="18" charset="0"/>
              </a:rPr>
              <a:t>Quarmyne</a:t>
            </a:r>
            <a:r>
              <a:rPr lang="en-US" sz="1400" dirty="0" smtClean="0">
                <a:solidFill>
                  <a:schemeClr val="bg2">
                    <a:lumMod val="25000"/>
                  </a:schemeClr>
                </a:solidFill>
                <a:latin typeface="Times New Roman" panose="02020603050405020304" pitchFamily="18" charset="0"/>
                <a:cs typeface="Times New Roman" panose="02020603050405020304" pitchFamily="18" charset="0"/>
              </a:rPr>
              <a:t>/</a:t>
            </a:r>
            <a:r>
              <a:rPr lang="en-US" sz="1400" dirty="0" err="1" smtClean="0">
                <a:solidFill>
                  <a:schemeClr val="bg2">
                    <a:lumMod val="25000"/>
                  </a:schemeClr>
                </a:solidFill>
                <a:latin typeface="Times New Roman" panose="02020603050405020304" pitchFamily="18" charset="0"/>
                <a:cs typeface="Times New Roman" panose="02020603050405020304" pitchFamily="18" charset="0"/>
              </a:rPr>
              <a:t>Panos</a:t>
            </a:r>
            <a:r>
              <a:rPr lang="en-US" sz="1400" dirty="0" smtClean="0">
                <a:solidFill>
                  <a:schemeClr val="bg2">
                    <a:lumMod val="25000"/>
                  </a:schemeClr>
                </a:solidFill>
                <a:latin typeface="Times New Roman" panose="02020603050405020304" pitchFamily="18" charset="0"/>
                <a:cs typeface="Times New Roman" panose="02020603050405020304" pitchFamily="18" charset="0"/>
              </a:rPr>
              <a:t> Pictures</a:t>
            </a:r>
            <a:br>
              <a:rPr lang="en-US" sz="1400" dirty="0" smtClean="0">
                <a:solidFill>
                  <a:schemeClr val="bg2">
                    <a:lumMod val="25000"/>
                  </a:schemeClr>
                </a:solidFill>
                <a:latin typeface="Times New Roman" panose="02020603050405020304" pitchFamily="18" charset="0"/>
                <a:cs typeface="Times New Roman" panose="02020603050405020304" pitchFamily="18" charset="0"/>
              </a:rPr>
            </a:br>
            <a:r>
              <a:rPr lang="en-US" sz="1400" b="1" dirty="0" smtClean="0">
                <a:solidFill>
                  <a:schemeClr val="bg2">
                    <a:lumMod val="25000"/>
                  </a:schemeClr>
                </a:solidFill>
                <a:latin typeface="Times New Roman" panose="02020603050405020304" pitchFamily="18" charset="0"/>
                <a:cs typeface="Times New Roman" panose="02020603050405020304" pitchFamily="18" charset="0"/>
              </a:rPr>
              <a:t>Source: </a:t>
            </a:r>
            <a:r>
              <a:rPr lang="en-US" sz="1400" dirty="0" smtClean="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https://www.theguardian.com/global-development-professionals-network/gallery/2016/oct/07/ghana-villages-destroyed-climate-change-in-pictures#img-7</a:t>
            </a:r>
            <a:br>
              <a:rPr lang="en-US" sz="1400" dirty="0" smtClean="0">
                <a:solidFill>
                  <a:schemeClr val="bg2">
                    <a:lumMod val="25000"/>
                  </a:schemeClr>
                </a:solidFill>
                <a:latin typeface="Times New Roman" panose="02020603050405020304" pitchFamily="18" charset="0"/>
                <a:cs typeface="Times New Roman" panose="02020603050405020304" pitchFamily="18" charset="0"/>
              </a:rPr>
            </a:br>
            <a:r>
              <a:rPr lang="en-US" sz="1400" b="1" dirty="0" smtClean="0">
                <a:solidFill>
                  <a:schemeClr val="bg2">
                    <a:lumMod val="25000"/>
                  </a:schemeClr>
                </a:solidFill>
                <a:latin typeface="Times New Roman" panose="02020603050405020304" pitchFamily="18" charset="0"/>
                <a:cs typeface="Times New Roman" panose="02020603050405020304" pitchFamily="18" charset="0"/>
              </a:rPr>
              <a:t>Accessed: </a:t>
            </a:r>
            <a:r>
              <a:rPr lang="en-US" sz="1400" dirty="0" smtClean="0">
                <a:solidFill>
                  <a:schemeClr val="bg2">
                    <a:lumMod val="25000"/>
                  </a:schemeClr>
                </a:solidFill>
                <a:latin typeface="Times New Roman" panose="02020603050405020304" pitchFamily="18" charset="0"/>
                <a:cs typeface="Times New Roman" panose="02020603050405020304" pitchFamily="18" charset="0"/>
              </a:rPr>
              <a:t>30th September, 2022.</a:t>
            </a:r>
          </a:p>
          <a:p>
            <a:pPr marL="0" indent="0">
              <a:lnSpc>
                <a:spcPct val="100000"/>
              </a:lnSpc>
              <a:buNone/>
            </a:pPr>
            <a:endParaRPr lang="en-US" sz="1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813" y="742950"/>
            <a:ext cx="6725633" cy="44767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12</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55772923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17266" y="901700"/>
            <a:ext cx="5072892" cy="4301266"/>
          </a:xfrm>
          <a:ln>
            <a:noFill/>
          </a:ln>
        </p:spPr>
        <p:style>
          <a:lnRef idx="2">
            <a:schemeClr val="accent6"/>
          </a:lnRef>
          <a:fillRef idx="1">
            <a:schemeClr val="lt1"/>
          </a:fillRef>
          <a:effectRef idx="0">
            <a:schemeClr val="accent6"/>
          </a:effectRef>
          <a:fontRef idx="minor">
            <a:schemeClr val="dk1"/>
          </a:fontRef>
        </p:style>
        <p:txBody>
          <a:bodyPr>
            <a:normAutofit fontScale="25000" lnSpcReduction="20000"/>
          </a:bodyPr>
          <a:lstStyle/>
          <a:p>
            <a:pPr marL="0" indent="0" algn="just">
              <a:lnSpc>
                <a:spcPct val="120000"/>
              </a:lnSpc>
              <a:buNone/>
            </a:pPr>
            <a:r>
              <a:rPr lang="en-US" sz="8600" dirty="0" err="1">
                <a:latin typeface="Times New Roman" panose="02020603050405020304" pitchFamily="18" charset="0"/>
                <a:cs typeface="Times New Roman" panose="02020603050405020304" pitchFamily="18" charset="0"/>
              </a:rPr>
              <a:t>Anikor</a:t>
            </a:r>
            <a:r>
              <a:rPr lang="en-US" sz="8600" dirty="0">
                <a:latin typeface="Times New Roman" panose="02020603050405020304" pitchFamily="18" charset="0"/>
                <a:cs typeface="Times New Roman" panose="02020603050405020304" pitchFamily="18" charset="0"/>
              </a:rPr>
              <a:t> </a:t>
            </a:r>
            <a:r>
              <a:rPr lang="en-US" sz="8600" dirty="0" err="1">
                <a:latin typeface="Times New Roman" panose="02020603050405020304" pitchFamily="18" charset="0"/>
                <a:cs typeface="Times New Roman" panose="02020603050405020304" pitchFamily="18" charset="0"/>
              </a:rPr>
              <a:t>Adjawutor</a:t>
            </a:r>
            <a:r>
              <a:rPr lang="en-US" sz="8600" dirty="0">
                <a:latin typeface="Times New Roman" panose="02020603050405020304" pitchFamily="18" charset="0"/>
                <a:cs typeface="Times New Roman" panose="02020603050405020304" pitchFamily="18" charset="0"/>
              </a:rPr>
              <a:t> and </a:t>
            </a:r>
            <a:r>
              <a:rPr lang="en-US" sz="8600" dirty="0" err="1">
                <a:latin typeface="Times New Roman" panose="02020603050405020304" pitchFamily="18" charset="0"/>
                <a:cs typeface="Times New Roman" panose="02020603050405020304" pitchFamily="18" charset="0"/>
              </a:rPr>
              <a:t>Miyorhokpor</a:t>
            </a:r>
            <a:r>
              <a:rPr lang="en-US" sz="8600" dirty="0">
                <a:latin typeface="Times New Roman" panose="02020603050405020304" pitchFamily="18" charset="0"/>
                <a:cs typeface="Times New Roman" panose="02020603050405020304" pitchFamily="18" charset="0"/>
              </a:rPr>
              <a:t> </a:t>
            </a:r>
            <a:r>
              <a:rPr lang="en-US" sz="8600" dirty="0" err="1">
                <a:latin typeface="Times New Roman" panose="02020603050405020304" pitchFamily="18" charset="0"/>
                <a:cs typeface="Times New Roman" panose="02020603050405020304" pitchFamily="18" charset="0"/>
              </a:rPr>
              <a:t>Anikor</a:t>
            </a:r>
            <a:r>
              <a:rPr lang="en-US" sz="8600" dirty="0">
                <a:latin typeface="Times New Roman" panose="02020603050405020304" pitchFamily="18" charset="0"/>
                <a:cs typeface="Times New Roman" panose="02020603050405020304" pitchFamily="18" charset="0"/>
              </a:rPr>
              <a:t> look out from a window in their home on the nearby island of </a:t>
            </a:r>
            <a:r>
              <a:rPr lang="en-US" sz="8600" dirty="0" err="1">
                <a:latin typeface="Times New Roman" panose="02020603050405020304" pitchFamily="18" charset="0"/>
                <a:cs typeface="Times New Roman" panose="02020603050405020304" pitchFamily="18" charset="0"/>
              </a:rPr>
              <a:t>Azizakpe</a:t>
            </a:r>
            <a:r>
              <a:rPr lang="en-US" sz="8600" dirty="0">
                <a:latin typeface="Times New Roman" panose="02020603050405020304" pitchFamily="18" charset="0"/>
                <a:cs typeface="Times New Roman" panose="02020603050405020304" pitchFamily="18" charset="0"/>
              </a:rPr>
              <a:t> in the Volta Estuary which has been destroyed by rising waters. It is in a location that was once more than 100m from the water’s edge; it now floods monthly.</a:t>
            </a:r>
          </a:p>
          <a:p>
            <a:pPr marL="0" indent="0">
              <a:buNone/>
            </a:pPr>
            <a:endParaRPr lang="en-US" dirty="0">
              <a:latin typeface="Times New Roman" panose="02020603050405020304" pitchFamily="18" charset="0"/>
              <a:cs typeface="Times New Roman" panose="02020603050405020304" pitchFamily="18" charset="0"/>
            </a:endParaRPr>
          </a:p>
          <a:p>
            <a:pPr marL="0" indent="0">
              <a:lnSpc>
                <a:spcPct val="120000"/>
              </a:lnSpc>
              <a:buNone/>
            </a:pPr>
            <a:endParaRPr lang="en-US" sz="5600" b="1" dirty="0" smtClean="0">
              <a:solidFill>
                <a:schemeClr val="bg2">
                  <a:lumMod val="25000"/>
                </a:schemeClr>
              </a:solidFill>
              <a:latin typeface="Times New Roman" panose="02020603050405020304" pitchFamily="18" charset="0"/>
              <a:cs typeface="Times New Roman" panose="02020603050405020304" pitchFamily="18" charset="0"/>
            </a:endParaRPr>
          </a:p>
          <a:p>
            <a:pPr marL="0" indent="0">
              <a:lnSpc>
                <a:spcPct val="120000"/>
              </a:lnSpc>
              <a:buNone/>
            </a:pPr>
            <a:r>
              <a:rPr lang="en-US" sz="56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5600" b="1" dirty="0">
                <a:solidFill>
                  <a:schemeClr val="bg2">
                    <a:lumMod val="25000"/>
                  </a:schemeClr>
                </a:solidFill>
                <a:latin typeface="Times New Roman" panose="02020603050405020304" pitchFamily="18" charset="0"/>
                <a:cs typeface="Times New Roman" panose="02020603050405020304" pitchFamily="18" charset="0"/>
              </a:rPr>
              <a:t>: </a:t>
            </a:r>
            <a:r>
              <a:rPr lang="en-US" sz="5600" dirty="0" err="1">
                <a:solidFill>
                  <a:schemeClr val="bg2">
                    <a:lumMod val="25000"/>
                  </a:schemeClr>
                </a:solidFill>
                <a:latin typeface="Times New Roman" panose="02020603050405020304" pitchFamily="18" charset="0"/>
                <a:cs typeface="Times New Roman" panose="02020603050405020304" pitchFamily="18" charset="0"/>
              </a:rPr>
              <a:t>Nyani</a:t>
            </a:r>
            <a:r>
              <a:rPr lang="en-US" sz="5600" dirty="0">
                <a:solidFill>
                  <a:schemeClr val="bg2">
                    <a:lumMod val="25000"/>
                  </a:schemeClr>
                </a:solidFill>
                <a:latin typeface="Times New Roman" panose="02020603050405020304" pitchFamily="18" charset="0"/>
                <a:cs typeface="Times New Roman" panose="02020603050405020304" pitchFamily="18" charset="0"/>
              </a:rPr>
              <a:t> </a:t>
            </a:r>
            <a:r>
              <a:rPr lang="en-US" sz="56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5600" dirty="0">
                <a:solidFill>
                  <a:schemeClr val="bg2">
                    <a:lumMod val="25000"/>
                  </a:schemeClr>
                </a:solidFill>
                <a:latin typeface="Times New Roman" panose="02020603050405020304" pitchFamily="18" charset="0"/>
                <a:cs typeface="Times New Roman" panose="02020603050405020304" pitchFamily="18" charset="0"/>
              </a:rPr>
              <a:t>/</a:t>
            </a:r>
            <a:r>
              <a:rPr lang="en-US" sz="5600" dirty="0" err="1">
                <a:solidFill>
                  <a:schemeClr val="bg2">
                    <a:lumMod val="25000"/>
                  </a:schemeClr>
                </a:solidFill>
                <a:latin typeface="Times New Roman" panose="02020603050405020304" pitchFamily="18" charset="0"/>
                <a:cs typeface="Times New Roman" panose="02020603050405020304" pitchFamily="18" charset="0"/>
              </a:rPr>
              <a:t>Panos</a:t>
            </a:r>
            <a:r>
              <a:rPr lang="en-US" sz="5600" dirty="0">
                <a:solidFill>
                  <a:schemeClr val="bg2">
                    <a:lumMod val="25000"/>
                  </a:schemeClr>
                </a:solidFill>
                <a:latin typeface="Times New Roman" panose="02020603050405020304" pitchFamily="18" charset="0"/>
                <a:cs typeface="Times New Roman" panose="02020603050405020304" pitchFamily="18" charset="0"/>
              </a:rPr>
              <a:t> Pictures</a:t>
            </a:r>
            <a:br>
              <a:rPr lang="en-US" sz="5600" dirty="0">
                <a:solidFill>
                  <a:schemeClr val="bg2">
                    <a:lumMod val="25000"/>
                  </a:schemeClr>
                </a:solidFill>
                <a:latin typeface="Times New Roman" panose="02020603050405020304" pitchFamily="18" charset="0"/>
                <a:cs typeface="Times New Roman" panose="02020603050405020304" pitchFamily="18" charset="0"/>
              </a:rPr>
            </a:br>
            <a:r>
              <a:rPr lang="en-US" sz="5600" b="1" dirty="0">
                <a:solidFill>
                  <a:schemeClr val="bg2">
                    <a:lumMod val="25000"/>
                  </a:schemeClr>
                </a:solidFill>
                <a:latin typeface="Times New Roman" panose="02020603050405020304" pitchFamily="18" charset="0"/>
                <a:cs typeface="Times New Roman" panose="02020603050405020304" pitchFamily="18" charset="0"/>
              </a:rPr>
              <a:t>Source: </a:t>
            </a:r>
            <a:r>
              <a:rPr lang="en-US" sz="56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https://www.theguardian.com/global-development-professionals-network/gallery/2016/oct/07/ghana-villages-destroyed-climate-change-in-pictures#img-8</a:t>
            </a:r>
            <a:br>
              <a:rPr lang="en-US" sz="5600" dirty="0">
                <a:solidFill>
                  <a:schemeClr val="bg2">
                    <a:lumMod val="25000"/>
                  </a:schemeClr>
                </a:solidFill>
                <a:latin typeface="Times New Roman" panose="02020603050405020304" pitchFamily="18" charset="0"/>
                <a:cs typeface="Times New Roman" panose="02020603050405020304" pitchFamily="18" charset="0"/>
              </a:rPr>
            </a:br>
            <a:r>
              <a:rPr lang="en-US" sz="5600" b="1" dirty="0">
                <a:solidFill>
                  <a:schemeClr val="bg2">
                    <a:lumMod val="25000"/>
                  </a:schemeClr>
                </a:solidFill>
                <a:latin typeface="Times New Roman" panose="02020603050405020304" pitchFamily="18" charset="0"/>
                <a:cs typeface="Times New Roman" panose="02020603050405020304" pitchFamily="18" charset="0"/>
              </a:rPr>
              <a:t>Accessed: </a:t>
            </a:r>
            <a:r>
              <a:rPr lang="en-US" sz="56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56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56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426" y="901699"/>
            <a:ext cx="6484656" cy="43163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13</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950947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88785" y="381767"/>
            <a:ext cx="3764359" cy="4351338"/>
          </a:xfrm>
          <a:ln w="9525">
            <a:noFill/>
          </a:ln>
        </p:spPr>
        <p:style>
          <a:lnRef idx="2">
            <a:schemeClr val="accent6"/>
          </a:lnRef>
          <a:fillRef idx="1">
            <a:schemeClr val="lt1"/>
          </a:fillRef>
          <a:effectRef idx="0">
            <a:schemeClr val="accent6"/>
          </a:effectRef>
          <a:fontRef idx="minor">
            <a:schemeClr val="dk1"/>
          </a:fontRef>
        </p:style>
        <p:txBody>
          <a:bodyPr>
            <a:normAutofit fontScale="85000" lnSpcReduction="10000"/>
          </a:bodyPr>
          <a:lstStyle/>
          <a:p>
            <a:pPr marL="0" indent="0" algn="just">
              <a:lnSpc>
                <a:spcPct val="110000"/>
              </a:lnSpc>
              <a:buNone/>
            </a:pPr>
            <a:r>
              <a:rPr lang="en-US" sz="3300" dirty="0">
                <a:latin typeface="Times New Roman" panose="02020603050405020304" pitchFamily="18" charset="0"/>
                <a:cs typeface="Times New Roman" panose="02020603050405020304" pitchFamily="18" charset="0"/>
              </a:rPr>
              <a:t>Rising salinity has killed trees </a:t>
            </a:r>
            <a:r>
              <a:rPr lang="en-US" sz="3300" dirty="0" smtClean="0">
                <a:latin typeface="Times New Roman" panose="02020603050405020304" pitchFamily="18" charset="0"/>
                <a:cs typeface="Times New Roman" panose="02020603050405020304" pitchFamily="18" charset="0"/>
              </a:rPr>
              <a:t>around the </a:t>
            </a:r>
            <a:r>
              <a:rPr lang="en-US" sz="3300" dirty="0">
                <a:latin typeface="Times New Roman" panose="02020603050405020304" pitchFamily="18" charset="0"/>
                <a:cs typeface="Times New Roman" panose="02020603050405020304" pitchFamily="18" charset="0"/>
              </a:rPr>
              <a:t>village of </a:t>
            </a:r>
            <a:r>
              <a:rPr lang="en-US" sz="3300" dirty="0" err="1">
                <a:latin typeface="Times New Roman" panose="02020603050405020304" pitchFamily="18" charset="0"/>
                <a:cs typeface="Times New Roman" panose="02020603050405020304" pitchFamily="18" charset="0"/>
              </a:rPr>
              <a:t>Azizanya</a:t>
            </a:r>
            <a:r>
              <a:rPr lang="en-US" sz="3300" dirty="0">
                <a:latin typeface="Times New Roman" panose="02020603050405020304" pitchFamily="18" charset="0"/>
                <a:cs typeface="Times New Roman" panose="02020603050405020304" pitchFamily="18" charset="0"/>
              </a:rPr>
              <a:t>, Ada, in the Greater Accra Region leaving a barren mudflat.</a:t>
            </a:r>
          </a:p>
          <a:p>
            <a:pPr marL="0" indent="0">
              <a:lnSpc>
                <a:spcPct val="120000"/>
              </a:lnSpc>
              <a:buNone/>
            </a:pPr>
            <a:endParaRPr lang="en-US" sz="1600" b="1" dirty="0" smtClean="0">
              <a:solidFill>
                <a:schemeClr val="bg2">
                  <a:lumMod val="25000"/>
                </a:schemeClr>
              </a:solidFill>
              <a:latin typeface="Times New Roman" panose="02020603050405020304" pitchFamily="18" charset="0"/>
              <a:cs typeface="Times New Roman" panose="02020603050405020304" pitchFamily="18" charset="0"/>
            </a:endParaRPr>
          </a:p>
          <a:p>
            <a:pPr marL="0" indent="0">
              <a:lnSpc>
                <a:spcPct val="120000"/>
              </a:lnSpc>
              <a:buNone/>
            </a:pPr>
            <a:r>
              <a:rPr lang="en-US" sz="16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1600" b="1"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err="1">
                <a:solidFill>
                  <a:schemeClr val="bg2">
                    <a:lumMod val="25000"/>
                  </a:schemeClr>
                </a:solidFill>
                <a:latin typeface="Times New Roman" panose="02020603050405020304" pitchFamily="18" charset="0"/>
                <a:cs typeface="Times New Roman" panose="02020603050405020304" pitchFamily="18" charset="0"/>
              </a:rPr>
              <a:t>Nyani</a:t>
            </a:r>
            <a:r>
              <a:rPr lang="en-US" sz="1600"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1600" dirty="0">
                <a:solidFill>
                  <a:schemeClr val="bg2">
                    <a:lumMod val="25000"/>
                  </a:schemeClr>
                </a:solidFill>
                <a:latin typeface="Times New Roman" panose="02020603050405020304" pitchFamily="18" charset="0"/>
                <a:cs typeface="Times New Roman" panose="02020603050405020304" pitchFamily="18" charset="0"/>
              </a:rPr>
              <a:t>/</a:t>
            </a:r>
            <a:r>
              <a:rPr lang="en-US" sz="1600" dirty="0" err="1">
                <a:solidFill>
                  <a:schemeClr val="bg2">
                    <a:lumMod val="25000"/>
                  </a:schemeClr>
                </a:solidFill>
                <a:latin typeface="Times New Roman" panose="02020603050405020304" pitchFamily="18" charset="0"/>
                <a:cs typeface="Times New Roman" panose="02020603050405020304" pitchFamily="18" charset="0"/>
              </a:rPr>
              <a:t>Panos</a:t>
            </a:r>
            <a:r>
              <a:rPr lang="en-US" sz="1600" dirty="0">
                <a:solidFill>
                  <a:schemeClr val="bg2">
                    <a:lumMod val="25000"/>
                  </a:schemeClr>
                </a:solidFill>
                <a:latin typeface="Times New Roman" panose="02020603050405020304" pitchFamily="18" charset="0"/>
                <a:cs typeface="Times New Roman" panose="02020603050405020304" pitchFamily="18" charset="0"/>
              </a:rPr>
              <a:t> Pictures</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b="1" dirty="0">
                <a:solidFill>
                  <a:schemeClr val="bg2">
                    <a:lumMod val="25000"/>
                  </a:schemeClr>
                </a:solidFill>
                <a:latin typeface="Times New Roman" panose="02020603050405020304" pitchFamily="18" charset="0"/>
                <a:cs typeface="Times New Roman" panose="02020603050405020304" pitchFamily="18" charset="0"/>
              </a:rPr>
              <a:t>Source: </a:t>
            </a:r>
            <a:r>
              <a:rPr lang="en-US" sz="16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https://www.theguardian.com/global-development-professionals-network/gallery/2016/oct/07/ghana-villages-destroyed-climate-change-in-pictures#img-9</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b="1" dirty="0">
                <a:solidFill>
                  <a:schemeClr val="bg2">
                    <a:lumMod val="25000"/>
                  </a:schemeClr>
                </a:solidFill>
                <a:latin typeface="Times New Roman" panose="02020603050405020304" pitchFamily="18" charset="0"/>
                <a:cs typeface="Times New Roman" panose="02020603050405020304" pitchFamily="18" charset="0"/>
              </a:rPr>
              <a:t>Accessed: </a:t>
            </a:r>
            <a:r>
              <a:rPr lang="en-US" sz="16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16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60692" y="381767"/>
            <a:ext cx="4201227" cy="584017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9" name="Slide Number Placeholder 8"/>
          <p:cNvSpPr>
            <a:spLocks noGrp="1"/>
          </p:cNvSpPr>
          <p:nvPr>
            <p:ph type="sldNum" sz="quarter" idx="12"/>
          </p:nvPr>
        </p:nvSpPr>
        <p:spPr/>
        <p:txBody>
          <a:bodyPr/>
          <a:lstStyle/>
          <a:p>
            <a:fld id="{D1A02F51-68E8-4A58-A2DE-AF94332000A9}" type="slidenum">
              <a:rPr lang="en-US" smtClean="0"/>
              <a:t>14</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18400275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8648" y="863598"/>
            <a:ext cx="4498228" cy="4524375"/>
          </a:xfrm>
          <a:ln w="9525">
            <a:noFill/>
          </a:ln>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marL="0" indent="0" algn="just">
              <a:lnSpc>
                <a:spcPct val="120000"/>
              </a:lnSpc>
              <a:buNone/>
            </a:pPr>
            <a:r>
              <a:rPr lang="en-US" sz="3500" dirty="0">
                <a:latin typeface="Times New Roman" panose="02020603050405020304" pitchFamily="18" charset="0"/>
                <a:cs typeface="Times New Roman" panose="02020603050405020304" pitchFamily="18" charset="0"/>
              </a:rPr>
              <a:t>Hannah </a:t>
            </a:r>
            <a:r>
              <a:rPr lang="en-US" sz="3500" dirty="0" err="1">
                <a:latin typeface="Times New Roman" panose="02020603050405020304" pitchFamily="18" charset="0"/>
                <a:cs typeface="Times New Roman" panose="02020603050405020304" pitchFamily="18" charset="0"/>
              </a:rPr>
              <a:t>Abayateye</a:t>
            </a:r>
            <a:r>
              <a:rPr lang="en-US" sz="3500" dirty="0">
                <a:latin typeface="Times New Roman" panose="02020603050405020304" pitchFamily="18" charset="0"/>
                <a:cs typeface="Times New Roman" panose="02020603050405020304" pitchFamily="18" charset="0"/>
              </a:rPr>
              <a:t> and her son, Junior, sit on top of all that the sea has left of their traditional family home in the village of </a:t>
            </a:r>
            <a:r>
              <a:rPr lang="en-US" sz="3500" dirty="0" err="1">
                <a:latin typeface="Times New Roman" panose="02020603050405020304" pitchFamily="18" charset="0"/>
                <a:cs typeface="Times New Roman" panose="02020603050405020304" pitchFamily="18" charset="0"/>
              </a:rPr>
              <a:t>Akplabanya</a:t>
            </a:r>
            <a:r>
              <a:rPr lang="en-US" sz="3500" dirty="0">
                <a:latin typeface="Times New Roman" panose="02020603050405020304" pitchFamily="18" charset="0"/>
                <a:cs typeface="Times New Roman" panose="02020603050405020304" pitchFamily="18" charset="0"/>
              </a:rPr>
              <a:t>, Ada, in the Greater Accra Region</a:t>
            </a:r>
            <a:r>
              <a:rPr lang="en-US" sz="3500" dirty="0" smtClean="0">
                <a:latin typeface="Times New Roman" panose="02020603050405020304" pitchFamily="18" charset="0"/>
                <a:cs typeface="Times New Roman" panose="02020603050405020304" pitchFamily="18" charset="0"/>
              </a:rPr>
              <a:t>.</a:t>
            </a:r>
          </a:p>
          <a:p>
            <a:pPr marL="0" indent="0" algn="just">
              <a:lnSpc>
                <a:spcPct val="120000"/>
              </a:lnSpc>
              <a:buNone/>
            </a:pPr>
            <a:endParaRPr lang="en-US" dirty="0">
              <a:latin typeface="Times New Roman" panose="02020603050405020304" pitchFamily="18" charset="0"/>
              <a:cs typeface="Times New Roman" panose="02020603050405020304" pitchFamily="18" charset="0"/>
            </a:endParaRPr>
          </a:p>
          <a:p>
            <a:pPr marL="0" indent="0">
              <a:lnSpc>
                <a:spcPct val="120000"/>
              </a:lnSpc>
              <a:buNone/>
            </a:pPr>
            <a:r>
              <a:rPr lang="en-US" sz="20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2000" b="1" dirty="0">
                <a:solidFill>
                  <a:schemeClr val="bg2">
                    <a:lumMod val="25000"/>
                  </a:schemeClr>
                </a:solidFill>
                <a:latin typeface="Times New Roman" panose="02020603050405020304" pitchFamily="18" charset="0"/>
                <a:cs typeface="Times New Roman" panose="02020603050405020304" pitchFamily="18" charset="0"/>
              </a:rPr>
              <a:t>: </a:t>
            </a:r>
            <a:r>
              <a:rPr lang="en-US" sz="2000" dirty="0" err="1">
                <a:solidFill>
                  <a:schemeClr val="bg2">
                    <a:lumMod val="25000"/>
                  </a:schemeClr>
                </a:solidFill>
                <a:latin typeface="Times New Roman" panose="02020603050405020304" pitchFamily="18" charset="0"/>
                <a:cs typeface="Times New Roman" panose="02020603050405020304" pitchFamily="18" charset="0"/>
              </a:rPr>
              <a:t>Nyani</a:t>
            </a:r>
            <a:r>
              <a:rPr lang="en-US" sz="2000" dirty="0">
                <a:solidFill>
                  <a:schemeClr val="bg2">
                    <a:lumMod val="25000"/>
                  </a:schemeClr>
                </a:solidFill>
                <a:latin typeface="Times New Roman" panose="02020603050405020304" pitchFamily="18" charset="0"/>
                <a:cs typeface="Times New Roman" panose="02020603050405020304" pitchFamily="18" charset="0"/>
              </a:rPr>
              <a:t> </a:t>
            </a:r>
            <a:r>
              <a:rPr lang="en-US" sz="20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2000" dirty="0">
                <a:solidFill>
                  <a:schemeClr val="bg2">
                    <a:lumMod val="25000"/>
                  </a:schemeClr>
                </a:solidFill>
                <a:latin typeface="Times New Roman" panose="02020603050405020304" pitchFamily="18" charset="0"/>
                <a:cs typeface="Times New Roman" panose="02020603050405020304" pitchFamily="18" charset="0"/>
              </a:rPr>
              <a:t>/</a:t>
            </a:r>
            <a:r>
              <a:rPr lang="en-US" sz="2000" dirty="0" err="1">
                <a:solidFill>
                  <a:schemeClr val="bg2">
                    <a:lumMod val="25000"/>
                  </a:schemeClr>
                </a:solidFill>
                <a:latin typeface="Times New Roman" panose="02020603050405020304" pitchFamily="18" charset="0"/>
                <a:cs typeface="Times New Roman" panose="02020603050405020304" pitchFamily="18" charset="0"/>
              </a:rPr>
              <a:t>Panos</a:t>
            </a:r>
            <a:r>
              <a:rPr lang="en-US" sz="2000" dirty="0">
                <a:solidFill>
                  <a:schemeClr val="bg2">
                    <a:lumMod val="25000"/>
                  </a:schemeClr>
                </a:solidFill>
                <a:latin typeface="Times New Roman" panose="02020603050405020304" pitchFamily="18" charset="0"/>
                <a:cs typeface="Times New Roman" panose="02020603050405020304" pitchFamily="18" charset="0"/>
              </a:rPr>
              <a:t> Pictures</a:t>
            </a:r>
            <a:br>
              <a:rPr lang="en-US" sz="2000" dirty="0">
                <a:solidFill>
                  <a:schemeClr val="bg2">
                    <a:lumMod val="25000"/>
                  </a:schemeClr>
                </a:solidFill>
                <a:latin typeface="Times New Roman" panose="02020603050405020304" pitchFamily="18" charset="0"/>
                <a:cs typeface="Times New Roman" panose="02020603050405020304" pitchFamily="18" charset="0"/>
              </a:rPr>
            </a:br>
            <a:r>
              <a:rPr lang="en-US" sz="2000" b="1" dirty="0">
                <a:solidFill>
                  <a:schemeClr val="bg2">
                    <a:lumMod val="25000"/>
                  </a:schemeClr>
                </a:solidFill>
                <a:latin typeface="Times New Roman" panose="02020603050405020304" pitchFamily="18" charset="0"/>
                <a:cs typeface="Times New Roman" panose="02020603050405020304" pitchFamily="18" charset="0"/>
              </a:rPr>
              <a:t>Source: </a:t>
            </a:r>
            <a:r>
              <a:rPr lang="en-US" sz="20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https://www.theguardian.com/global-development-professionals-network/gallery/2016/oct/07/ghana-villages-destroyed-climate-change-in-pictures#img-10</a:t>
            </a:r>
            <a:br>
              <a:rPr lang="en-US" sz="2000" dirty="0">
                <a:solidFill>
                  <a:schemeClr val="bg2">
                    <a:lumMod val="25000"/>
                  </a:schemeClr>
                </a:solidFill>
                <a:latin typeface="Times New Roman" panose="02020603050405020304" pitchFamily="18" charset="0"/>
                <a:cs typeface="Times New Roman" panose="02020603050405020304" pitchFamily="18" charset="0"/>
              </a:rPr>
            </a:br>
            <a:r>
              <a:rPr lang="en-US" sz="2000" b="1" dirty="0">
                <a:solidFill>
                  <a:schemeClr val="bg2">
                    <a:lumMod val="25000"/>
                  </a:schemeClr>
                </a:solidFill>
                <a:latin typeface="Times New Roman" panose="02020603050405020304" pitchFamily="18" charset="0"/>
                <a:cs typeface="Times New Roman" panose="02020603050405020304" pitchFamily="18" charset="0"/>
              </a:rPr>
              <a:t>Accessed: </a:t>
            </a:r>
            <a:r>
              <a:rPr lang="en-US" sz="20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20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20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677" y="863599"/>
            <a:ext cx="6802506" cy="45243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15</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7186202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62427" y="1061461"/>
            <a:ext cx="3709991" cy="3785652"/>
          </a:xfrm>
          <a:prstGeom prst="rect">
            <a:avLst/>
          </a:prstGeom>
          <a:ln w="9525">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400" dirty="0">
                <a:latin typeface="Times New Roman" panose="02020603050405020304" pitchFamily="18" charset="0"/>
                <a:cs typeface="Times New Roman" panose="02020603050405020304" pitchFamily="18" charset="0"/>
              </a:rPr>
              <a:t>The current state of the </a:t>
            </a:r>
            <a:r>
              <a:rPr lang="en-US" sz="2400" dirty="0" err="1">
                <a:latin typeface="Times New Roman" panose="02020603050405020304" pitchFamily="18" charset="0"/>
                <a:cs typeface="Times New Roman" panose="02020603050405020304" pitchFamily="18" charset="0"/>
              </a:rPr>
              <a:t>Bonsa</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River, in the </a:t>
            </a:r>
            <a:r>
              <a:rPr lang="en-US" sz="2400" dirty="0" err="1" smtClean="0">
                <a:latin typeface="Times New Roman" panose="02020603050405020304" pitchFamily="18" charset="0"/>
                <a:cs typeface="Times New Roman" panose="02020603050405020304" pitchFamily="18" charset="0"/>
              </a:rPr>
              <a:t>Tarkwa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Nsuaem</a:t>
            </a:r>
            <a:r>
              <a:rPr lang="en-US" sz="2400" dirty="0" smtClean="0">
                <a:latin typeface="Times New Roman" panose="02020603050405020304" pitchFamily="18" charset="0"/>
                <a:cs typeface="Times New Roman" panose="02020603050405020304" pitchFamily="18" charset="0"/>
              </a:rPr>
              <a:t> Municipality, as </a:t>
            </a:r>
            <a:r>
              <a:rPr lang="en-US" sz="2400" dirty="0">
                <a:latin typeface="Times New Roman" panose="02020603050405020304" pitchFamily="18" charset="0"/>
                <a:cs typeface="Times New Roman" panose="02020603050405020304" pitchFamily="18" charset="0"/>
              </a:rPr>
              <a:t>a result of indiscriminate mining. The </a:t>
            </a:r>
            <a:r>
              <a:rPr lang="en-US" sz="2400" dirty="0" smtClean="0">
                <a:solidFill>
                  <a:schemeClr val="bg2">
                    <a:lumMod val="10000"/>
                  </a:schemeClr>
                </a:solidFill>
                <a:latin typeface="Times New Roman" panose="02020603050405020304" pitchFamily="18" charset="0"/>
                <a:cs typeface="Times New Roman" panose="02020603050405020304" pitchFamily="18" charset="0"/>
              </a:rPr>
              <a:t>encircled area </a:t>
            </a:r>
            <a:r>
              <a:rPr lang="en-US" sz="2400" dirty="0" smtClean="0">
                <a:latin typeface="Times New Roman" panose="02020603050405020304" pitchFamily="18" charset="0"/>
                <a:cs typeface="Times New Roman" panose="02020603050405020304" pitchFamily="18" charset="0"/>
              </a:rPr>
              <a:t>shows some </a:t>
            </a:r>
            <a:r>
              <a:rPr lang="en-US" sz="2400" dirty="0">
                <a:latin typeface="Times New Roman" panose="02020603050405020304" pitchFamily="18" charset="0"/>
                <a:cs typeface="Times New Roman" panose="02020603050405020304" pitchFamily="18" charset="0"/>
              </a:rPr>
              <a:t>local residents swimming. </a:t>
            </a:r>
            <a:endParaRPr lang="en-US" sz="2400" dirty="0" smtClean="0">
              <a:latin typeface="Times New Roman" panose="02020603050405020304" pitchFamily="18" charset="0"/>
              <a:cs typeface="Times New Roman" panose="02020603050405020304" pitchFamily="18" charset="0"/>
            </a:endParaRPr>
          </a:p>
          <a:p>
            <a:endParaRPr lang="en-US" sz="2400" dirty="0" smtClean="0">
              <a:solidFill>
                <a:srgbClr val="FF0000"/>
              </a:solidFill>
              <a:latin typeface="Times New Roman" panose="02020603050405020304" pitchFamily="18" charset="0"/>
              <a:cs typeface="Times New Roman" panose="02020603050405020304" pitchFamily="18" charset="0"/>
            </a:endParaRPr>
          </a:p>
          <a:p>
            <a:r>
              <a:rPr lang="en-US" sz="1600" b="1" dirty="0">
                <a:solidFill>
                  <a:schemeClr val="bg2">
                    <a:lumMod val="25000"/>
                  </a:schemeClr>
                </a:solidFill>
                <a:latin typeface="Times New Roman" panose="02020603050405020304" pitchFamily="18" charset="0"/>
                <a:cs typeface="Times New Roman" panose="02020603050405020304" pitchFamily="18" charset="0"/>
              </a:rPr>
              <a:t>Photograph: </a:t>
            </a:r>
            <a:r>
              <a:rPr lang="en-US" sz="1600" dirty="0">
                <a:solidFill>
                  <a:schemeClr val="bg2">
                    <a:lumMod val="25000"/>
                  </a:schemeClr>
                </a:solidFill>
                <a:latin typeface="Times New Roman" panose="02020603050405020304" pitchFamily="18" charset="0"/>
                <a:cs typeface="Times New Roman" panose="02020603050405020304" pitchFamily="18" charset="0"/>
              </a:rPr>
              <a:t>Emmanuel Amoani </a:t>
            </a:r>
            <a:r>
              <a:rPr lang="en-US" sz="1600" dirty="0" err="1">
                <a:solidFill>
                  <a:schemeClr val="bg2">
                    <a:lumMod val="25000"/>
                  </a:schemeClr>
                </a:solidFill>
                <a:latin typeface="Times New Roman" panose="02020603050405020304" pitchFamily="18" charset="0"/>
                <a:cs typeface="Times New Roman" panose="02020603050405020304" pitchFamily="18" charset="0"/>
              </a:rPr>
              <a:t>Ofori</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a:p>
            <a:r>
              <a:rPr lang="en-US" sz="1600" b="1" dirty="0" smtClean="0">
                <a:solidFill>
                  <a:schemeClr val="bg2">
                    <a:lumMod val="25000"/>
                  </a:schemeClr>
                </a:solidFill>
                <a:latin typeface="Times New Roman" panose="02020603050405020304" pitchFamily="18" charset="0"/>
                <a:cs typeface="Times New Roman" panose="02020603050405020304" pitchFamily="18" charset="0"/>
              </a:rPr>
              <a:t>Location: </a:t>
            </a:r>
            <a:r>
              <a:rPr lang="en-US" sz="1600" dirty="0" err="1" smtClean="0">
                <a:solidFill>
                  <a:schemeClr val="bg2">
                    <a:lumMod val="25000"/>
                  </a:schemeClr>
                </a:solidFill>
                <a:latin typeface="Times New Roman" panose="02020603050405020304" pitchFamily="18" charset="0"/>
                <a:cs typeface="Times New Roman" panose="02020603050405020304" pitchFamily="18" charset="0"/>
              </a:rPr>
              <a:t>Bonsa</a:t>
            </a:r>
            <a:r>
              <a:rPr lang="en-US" sz="1600" dirty="0">
                <a:solidFill>
                  <a:schemeClr val="bg2">
                    <a:lumMod val="25000"/>
                  </a:schemeClr>
                </a:solidFill>
                <a:latin typeface="Times New Roman" panose="02020603050405020304" pitchFamily="18" charset="0"/>
                <a:cs typeface="Times New Roman" panose="02020603050405020304" pitchFamily="18" charset="0"/>
              </a:rPr>
              <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b="1" dirty="0">
                <a:solidFill>
                  <a:schemeClr val="bg2">
                    <a:lumMod val="25000"/>
                  </a:schemeClr>
                </a:solidFill>
                <a:latin typeface="Times New Roman" panose="02020603050405020304" pitchFamily="18" charset="0"/>
                <a:cs typeface="Times New Roman" panose="02020603050405020304" pitchFamily="18" charset="0"/>
              </a:rPr>
              <a:t>D</a:t>
            </a:r>
            <a:r>
              <a:rPr lang="en-US" sz="1600" b="1" dirty="0" smtClean="0">
                <a:solidFill>
                  <a:schemeClr val="bg2">
                    <a:lumMod val="25000"/>
                  </a:schemeClr>
                </a:solidFill>
                <a:latin typeface="Times New Roman" panose="02020603050405020304" pitchFamily="18" charset="0"/>
                <a:cs typeface="Times New Roman" panose="02020603050405020304" pitchFamily="18" charset="0"/>
              </a:rPr>
              <a:t>ate: </a:t>
            </a:r>
            <a:r>
              <a:rPr lang="en-US" sz="1600" dirty="0" smtClean="0">
                <a:solidFill>
                  <a:schemeClr val="bg2">
                    <a:lumMod val="25000"/>
                  </a:schemeClr>
                </a:solidFill>
                <a:latin typeface="Times New Roman" panose="02020603050405020304" pitchFamily="18" charset="0"/>
                <a:cs typeface="Times New Roman" panose="02020603050405020304" pitchFamily="18" charset="0"/>
              </a:rPr>
              <a:t>10th August, </a:t>
            </a:r>
            <a:r>
              <a:rPr lang="en-US" sz="1600" dirty="0">
                <a:solidFill>
                  <a:schemeClr val="bg2">
                    <a:lumMod val="25000"/>
                  </a:schemeClr>
                </a:solidFill>
                <a:latin typeface="Times New Roman" panose="02020603050405020304" pitchFamily="18" charset="0"/>
                <a:cs typeface="Times New Roman" panose="02020603050405020304" pitchFamily="18" charset="0"/>
              </a:rPr>
              <a:t>2022</a:t>
            </a:r>
            <a:r>
              <a:rPr lang="en-US" sz="1600" dirty="0" smtClean="0">
                <a:solidFill>
                  <a:schemeClr val="bg2">
                    <a:lumMod val="25000"/>
                  </a:schemeClr>
                </a:solidFill>
                <a:latin typeface="Times New Roman" panose="02020603050405020304" pitchFamily="18" charset="0"/>
                <a:cs typeface="Times New Roman" panose="02020603050405020304" pitchFamily="18" charset="0"/>
              </a:rPr>
              <a:t>.</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2" name="Title 1"/>
          <p:cNvSpPr txBox="1">
            <a:spLocks/>
          </p:cNvSpPr>
          <p:nvPr/>
        </p:nvSpPr>
        <p:spPr>
          <a:xfrm>
            <a:off x="166664" y="149178"/>
            <a:ext cx="12025336" cy="804333"/>
          </a:xfrm>
          <a:prstGeom prst="rect">
            <a:avLst/>
          </a:prstGeom>
          <a:gradFill flip="none" rotWithShape="1">
            <a:gsLst>
              <a:gs pos="0">
                <a:schemeClr val="accent1">
                  <a:lumMod val="5000"/>
                  <a:lumOff val="95000"/>
                  <a:alpha val="0"/>
                </a:schemeClr>
              </a:gs>
              <a:gs pos="100000">
                <a:schemeClr val="accent6">
                  <a:lumMod val="75000"/>
                  <a:alpha val="50000"/>
                </a:schemeClr>
              </a:gs>
            </a:gsLst>
            <a:lin ang="108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The </a:t>
            </a:r>
            <a:r>
              <a:rPr lang="en-US" dirty="0" err="1">
                <a:solidFill>
                  <a:schemeClr val="tx1">
                    <a:lumMod val="95000"/>
                    <a:lumOff val="5000"/>
                  </a:schemeClr>
                </a:solidFill>
                <a:latin typeface="Times New Roman" panose="02020603050405020304" pitchFamily="18" charset="0"/>
                <a:cs typeface="Times New Roman" panose="02020603050405020304" pitchFamily="18" charset="0"/>
              </a:rPr>
              <a:t>Bonsa</a:t>
            </a:r>
            <a:r>
              <a:rPr lang="en-US" dirty="0">
                <a:solidFill>
                  <a:schemeClr val="tx1">
                    <a:lumMod val="95000"/>
                    <a:lumOff val="5000"/>
                  </a:schemeClr>
                </a:solidFill>
                <a:latin typeface="Times New Roman" panose="02020603050405020304" pitchFamily="18" charset="0"/>
                <a:cs typeface="Times New Roman" panose="02020603050405020304" pitchFamily="18" charset="0"/>
              </a:rPr>
              <a:t> River</a:t>
            </a:r>
          </a:p>
        </p:txBody>
      </p:sp>
      <p:pic>
        <p:nvPicPr>
          <p:cNvPr id="13"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207" y="1120165"/>
            <a:ext cx="7685776" cy="3875168"/>
          </a:xfrm>
          <a:prstGeom prst="rect">
            <a:avLst/>
          </a:prstGeom>
        </p:spPr>
      </p:pic>
      <p:sp>
        <p:nvSpPr>
          <p:cNvPr id="16" name="Oval 15"/>
          <p:cNvSpPr/>
          <p:nvPr/>
        </p:nvSpPr>
        <p:spPr>
          <a:xfrm>
            <a:off x="3979333" y="1781398"/>
            <a:ext cx="1028701" cy="12763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D1A02F51-68E8-4A58-A2DE-AF94332000A9}" type="slidenum">
              <a:rPr lang="en-US" smtClean="0"/>
              <a:t>16</a:t>
            </a:fld>
            <a:endParaRPr lang="en-US"/>
          </a:p>
        </p:txBody>
      </p:sp>
      <p:sp>
        <p:nvSpPr>
          <p:cNvPr id="3" name="Footer Placeholder 2"/>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92751309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8300" r="18917"/>
          <a:stretch/>
        </p:blipFill>
        <p:spPr>
          <a:xfrm>
            <a:off x="728128" y="1143001"/>
            <a:ext cx="6477000" cy="3785652"/>
          </a:xfrm>
          <a:prstGeom prst="rect">
            <a:avLst/>
          </a:prstGeom>
        </p:spPr>
      </p:pic>
      <p:sp>
        <p:nvSpPr>
          <p:cNvPr id="7" name="Title 1"/>
          <p:cNvSpPr txBox="1">
            <a:spLocks/>
          </p:cNvSpPr>
          <p:nvPr/>
        </p:nvSpPr>
        <p:spPr>
          <a:xfrm>
            <a:off x="728128" y="149178"/>
            <a:ext cx="11463872" cy="804333"/>
          </a:xfrm>
          <a:prstGeom prst="rect">
            <a:avLst/>
          </a:prstGeom>
          <a:gradFill flip="none" rotWithShape="1">
            <a:gsLst>
              <a:gs pos="0">
                <a:schemeClr val="accent1">
                  <a:lumMod val="5000"/>
                  <a:lumOff val="95000"/>
                  <a:alpha val="0"/>
                </a:schemeClr>
              </a:gs>
              <a:gs pos="100000">
                <a:schemeClr val="accent6">
                  <a:lumMod val="75000"/>
                </a:schemeClr>
              </a:gs>
            </a:gsLst>
            <a:lin ang="108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The </a:t>
            </a:r>
            <a:r>
              <a:rPr lang="en-US" dirty="0" err="1">
                <a:solidFill>
                  <a:schemeClr val="tx1">
                    <a:lumMod val="95000"/>
                    <a:lumOff val="5000"/>
                  </a:schemeClr>
                </a:solidFill>
                <a:latin typeface="Times New Roman" panose="02020603050405020304" pitchFamily="18" charset="0"/>
                <a:cs typeface="Times New Roman" panose="02020603050405020304" pitchFamily="18" charset="0"/>
              </a:rPr>
              <a:t>Botire</a:t>
            </a:r>
            <a:r>
              <a:rPr lang="en-US" dirty="0">
                <a:solidFill>
                  <a:schemeClr val="tx1">
                    <a:lumMod val="95000"/>
                    <a:lumOff val="5000"/>
                  </a:schemeClr>
                </a:solidFill>
                <a:latin typeface="Times New Roman" panose="02020603050405020304" pitchFamily="18" charset="0"/>
                <a:cs typeface="Times New Roman" panose="02020603050405020304" pitchFamily="18" charset="0"/>
              </a:rPr>
              <a:t> River</a:t>
            </a:r>
          </a:p>
        </p:txBody>
      </p:sp>
      <p:sp>
        <p:nvSpPr>
          <p:cNvPr id="8" name="TextBox 7"/>
          <p:cNvSpPr txBox="1"/>
          <p:nvPr/>
        </p:nvSpPr>
        <p:spPr>
          <a:xfrm>
            <a:off x="7406034" y="1143001"/>
            <a:ext cx="4319237" cy="3754874"/>
          </a:xfrm>
          <a:prstGeom prst="rect">
            <a:avLst/>
          </a:prstGeom>
          <a:ln w="9525">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200" dirty="0">
                <a:latin typeface="Times New Roman" panose="02020603050405020304" pitchFamily="18" charset="0"/>
                <a:cs typeface="Times New Roman" panose="02020603050405020304" pitchFamily="18" charset="0"/>
              </a:rPr>
              <a:t>The </a:t>
            </a:r>
            <a:r>
              <a:rPr lang="en-US" sz="2200" dirty="0" err="1">
                <a:latin typeface="Times New Roman" panose="02020603050405020304" pitchFamily="18" charset="0"/>
                <a:cs typeface="Times New Roman" panose="02020603050405020304" pitchFamily="18" charset="0"/>
              </a:rPr>
              <a:t>Botire</a:t>
            </a:r>
            <a:r>
              <a:rPr lang="en-US" sz="2200" dirty="0">
                <a:latin typeface="Times New Roman" panose="02020603050405020304" pitchFamily="18" charset="0"/>
                <a:cs typeface="Times New Roman" panose="02020603050405020304" pitchFamily="18" charset="0"/>
              </a:rPr>
              <a:t> River, </a:t>
            </a:r>
            <a:r>
              <a:rPr lang="en-US" sz="2200" dirty="0" smtClean="0">
                <a:latin typeface="Times New Roman" panose="02020603050405020304" pitchFamily="18" charset="0"/>
                <a:cs typeface="Times New Roman" panose="02020603050405020304" pitchFamily="18" charset="0"/>
              </a:rPr>
              <a:t>in the </a:t>
            </a:r>
            <a:r>
              <a:rPr lang="en-US" sz="2200" dirty="0" err="1" smtClean="0">
                <a:latin typeface="Times New Roman" panose="02020603050405020304" pitchFamily="18" charset="0"/>
                <a:cs typeface="Times New Roman" panose="02020603050405020304" pitchFamily="18" charset="0"/>
              </a:rPr>
              <a:t>Tarkwa</a:t>
            </a:r>
            <a:r>
              <a:rPr lang="en-US" sz="2200" dirty="0" smtClean="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Nsuaem</a:t>
            </a:r>
            <a:r>
              <a:rPr lang="en-US" sz="2200" dirty="0" smtClean="0">
                <a:latin typeface="Times New Roman" panose="02020603050405020304" pitchFamily="18" charset="0"/>
                <a:cs typeface="Times New Roman" panose="02020603050405020304" pitchFamily="18" charset="0"/>
              </a:rPr>
              <a:t> Municipality, which </a:t>
            </a:r>
            <a:r>
              <a:rPr lang="en-US" sz="2200" dirty="0">
                <a:latin typeface="Times New Roman" panose="02020603050405020304" pitchFamily="18" charset="0"/>
                <a:cs typeface="Times New Roman" panose="02020603050405020304" pitchFamily="18" charset="0"/>
              </a:rPr>
              <a:t>was formerly thought to be a clean and beneficial source of water for homes and farming activities, </a:t>
            </a:r>
            <a:r>
              <a:rPr lang="en-US" sz="2200" dirty="0" smtClean="0">
                <a:latin typeface="Times New Roman" panose="02020603050405020304" pitchFamily="18" charset="0"/>
                <a:cs typeface="Times New Roman" panose="02020603050405020304" pitchFamily="18" charset="0"/>
              </a:rPr>
              <a:t>is fast </a:t>
            </a:r>
            <a:r>
              <a:rPr lang="en-US" sz="2200" dirty="0">
                <a:latin typeface="Times New Roman" panose="02020603050405020304" pitchFamily="18" charset="0"/>
                <a:cs typeface="Times New Roman" panose="02020603050405020304" pitchFamily="18" charset="0"/>
              </a:rPr>
              <a:t>deteriorating as a result of </a:t>
            </a:r>
            <a:r>
              <a:rPr lang="en-US" sz="2200" dirty="0" smtClean="0">
                <a:latin typeface="Times New Roman" panose="02020603050405020304" pitchFamily="18" charset="0"/>
                <a:cs typeface="Times New Roman" panose="02020603050405020304" pitchFamily="18" charset="0"/>
              </a:rPr>
              <a:t>indiscriminate mining activities.</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endParaRPr lang="en-US" sz="2000" dirty="0" smtClean="0">
              <a:latin typeface="Times New Roman" panose="02020603050405020304" pitchFamily="18" charset="0"/>
              <a:cs typeface="Times New Roman" panose="02020603050405020304" pitchFamily="18" charset="0"/>
            </a:endParaRPr>
          </a:p>
          <a:p>
            <a:endParaRPr lang="en-US" sz="1600" b="1" dirty="0" smtClean="0">
              <a:solidFill>
                <a:schemeClr val="bg2">
                  <a:lumMod val="25000"/>
                </a:schemeClr>
              </a:solidFill>
              <a:latin typeface="Times New Roman" panose="02020603050405020304" pitchFamily="18" charset="0"/>
              <a:cs typeface="Times New Roman" panose="02020603050405020304" pitchFamily="18" charset="0"/>
            </a:endParaRPr>
          </a:p>
          <a:p>
            <a:r>
              <a:rPr lang="en-US" sz="16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1600" b="1"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a:solidFill>
                  <a:schemeClr val="bg2">
                    <a:lumMod val="25000"/>
                  </a:schemeClr>
                </a:solidFill>
                <a:latin typeface="Times New Roman" panose="02020603050405020304" pitchFamily="18" charset="0"/>
                <a:cs typeface="Times New Roman" panose="02020603050405020304" pitchFamily="18" charset="0"/>
              </a:rPr>
              <a:t>Emmanuel Amoani </a:t>
            </a:r>
            <a:r>
              <a:rPr lang="en-US" sz="1600" dirty="0" err="1">
                <a:solidFill>
                  <a:schemeClr val="bg2">
                    <a:lumMod val="25000"/>
                  </a:schemeClr>
                </a:solidFill>
                <a:latin typeface="Times New Roman" panose="02020603050405020304" pitchFamily="18" charset="0"/>
                <a:cs typeface="Times New Roman" panose="02020603050405020304" pitchFamily="18" charset="0"/>
              </a:rPr>
              <a:t>Ofori</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a:p>
            <a:r>
              <a:rPr lang="en-US" sz="1600" b="1" dirty="0">
                <a:solidFill>
                  <a:schemeClr val="bg2">
                    <a:lumMod val="25000"/>
                  </a:schemeClr>
                </a:solidFill>
                <a:latin typeface="Times New Roman" panose="02020603050405020304" pitchFamily="18" charset="0"/>
                <a:cs typeface="Times New Roman" panose="02020603050405020304" pitchFamily="18" charset="0"/>
              </a:rPr>
              <a:t>Location: </a:t>
            </a:r>
            <a:r>
              <a:rPr lang="en-US" sz="1600" dirty="0" err="1">
                <a:solidFill>
                  <a:schemeClr val="bg2">
                    <a:lumMod val="25000"/>
                  </a:schemeClr>
                </a:solidFill>
                <a:latin typeface="Times New Roman" panose="02020603050405020304" pitchFamily="18" charset="0"/>
                <a:cs typeface="Times New Roman" panose="02020603050405020304" pitchFamily="18" charset="0"/>
              </a:rPr>
              <a:t>Bonsa</a:t>
            </a:r>
            <a:r>
              <a:rPr lang="en-US" sz="1600" dirty="0">
                <a:solidFill>
                  <a:schemeClr val="bg2">
                    <a:lumMod val="25000"/>
                  </a:schemeClr>
                </a:solidFill>
                <a:latin typeface="Times New Roman" panose="02020603050405020304" pitchFamily="18" charset="0"/>
                <a:cs typeface="Times New Roman" panose="02020603050405020304" pitchFamily="18" charset="0"/>
              </a:rPr>
              <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b="1" dirty="0">
                <a:solidFill>
                  <a:schemeClr val="bg2">
                    <a:lumMod val="25000"/>
                  </a:schemeClr>
                </a:solidFill>
                <a:latin typeface="Times New Roman" panose="02020603050405020304" pitchFamily="18" charset="0"/>
                <a:cs typeface="Times New Roman" panose="02020603050405020304" pitchFamily="18" charset="0"/>
              </a:rPr>
              <a:t>Date: </a:t>
            </a:r>
            <a:r>
              <a:rPr lang="en-US" sz="1600" dirty="0">
                <a:solidFill>
                  <a:schemeClr val="bg2">
                    <a:lumMod val="25000"/>
                  </a:schemeClr>
                </a:solidFill>
                <a:latin typeface="Times New Roman" panose="02020603050405020304" pitchFamily="18" charset="0"/>
                <a:cs typeface="Times New Roman" panose="02020603050405020304" pitchFamily="18" charset="0"/>
              </a:rPr>
              <a:t>10th August, 2022</a:t>
            </a:r>
            <a:r>
              <a:rPr lang="en-US" sz="1600" dirty="0" smtClean="0">
                <a:solidFill>
                  <a:schemeClr val="bg2">
                    <a:lumMod val="25000"/>
                  </a:schemeClr>
                </a:solidFill>
                <a:latin typeface="Times New Roman" panose="02020603050405020304" pitchFamily="18" charset="0"/>
                <a:cs typeface="Times New Roman" panose="02020603050405020304" pitchFamily="18" charset="0"/>
              </a:rPr>
              <a:t>.</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11"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17</a:t>
            </a:fld>
            <a:endParaRPr lang="en-US"/>
          </a:p>
        </p:txBody>
      </p:sp>
      <p:sp>
        <p:nvSpPr>
          <p:cNvPr id="3" name="Footer Placeholder 2"/>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28115826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4385" y="189570"/>
            <a:ext cx="2789913" cy="371988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8584" y="189571"/>
            <a:ext cx="2789913" cy="371988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189570"/>
            <a:ext cx="2789913" cy="3719884"/>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7354" y="189570"/>
            <a:ext cx="2913884" cy="3719885"/>
          </a:xfrm>
          <a:prstGeom prst="rect">
            <a:avLst/>
          </a:prstGeom>
        </p:spPr>
      </p:pic>
      <p:pic>
        <p:nvPicPr>
          <p:cNvPr id="11"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53800" y="6302374"/>
            <a:ext cx="473075" cy="473075"/>
          </a:xfrm>
          <a:prstGeom prst="rect">
            <a:avLst/>
          </a:prstGeom>
        </p:spPr>
      </p:pic>
      <p:sp>
        <p:nvSpPr>
          <p:cNvPr id="14" name="TextBox 13"/>
          <p:cNvSpPr txBox="1"/>
          <p:nvPr/>
        </p:nvSpPr>
        <p:spPr>
          <a:xfrm>
            <a:off x="228600" y="4031955"/>
            <a:ext cx="11708342" cy="2246769"/>
          </a:xfrm>
          <a:prstGeom prst="rect">
            <a:avLst/>
          </a:prstGeom>
          <a:gradFill flip="none" rotWithShape="1">
            <a:gsLst>
              <a:gs pos="100000">
                <a:schemeClr val="accent6">
                  <a:lumMod val="75000"/>
                  <a:alpha val="43000"/>
                </a:schemeClr>
              </a:gs>
              <a:gs pos="0">
                <a:schemeClr val="bg1">
                  <a:lumMod val="0"/>
                  <a:lumOff val="100000"/>
                  <a:alpha val="0"/>
                </a:schemeClr>
              </a:gs>
            </a:gsLst>
            <a:path path="circle">
              <a:fillToRect l="100000" t="100000"/>
            </a:path>
            <a:tileRect r="-100000" b="-100000"/>
          </a:gra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US" sz="3200" b="1" dirty="0">
                <a:solidFill>
                  <a:schemeClr val="accent6">
                    <a:lumMod val="50000"/>
                  </a:schemeClr>
                </a:solidFill>
                <a:latin typeface="Times New Roman" panose="02020603050405020304" pitchFamily="18" charset="0"/>
                <a:cs typeface="Times New Roman" panose="02020603050405020304" pitchFamily="18" charset="0"/>
              </a:rPr>
              <a:t>The </a:t>
            </a:r>
            <a:r>
              <a:rPr lang="en-US" sz="3200" b="1" dirty="0" err="1">
                <a:solidFill>
                  <a:schemeClr val="accent6">
                    <a:lumMod val="50000"/>
                  </a:schemeClr>
                </a:solidFill>
                <a:latin typeface="Times New Roman" panose="02020603050405020304" pitchFamily="18" charset="0"/>
                <a:cs typeface="Times New Roman" panose="02020603050405020304" pitchFamily="18" charset="0"/>
              </a:rPr>
              <a:t>Bediabewu</a:t>
            </a:r>
            <a:r>
              <a:rPr lang="en-US" sz="3200" b="1" dirty="0">
                <a:solidFill>
                  <a:schemeClr val="accent6">
                    <a:lumMod val="50000"/>
                  </a:schemeClr>
                </a:solidFill>
                <a:latin typeface="Times New Roman" panose="02020603050405020304" pitchFamily="18" charset="0"/>
                <a:cs typeface="Times New Roman" panose="02020603050405020304" pitchFamily="18" charset="0"/>
              </a:rPr>
              <a:t> River: </a:t>
            </a:r>
            <a:r>
              <a:rPr lang="en-US" sz="2400" dirty="0">
                <a:latin typeface="Times New Roman" panose="02020603050405020304" pitchFamily="18" charset="0"/>
                <a:cs typeface="Times New Roman" panose="02020603050405020304" pitchFamily="18" charset="0"/>
              </a:rPr>
              <a:t>It’s believed that, one dies after eating fish from the river hence the name </a:t>
            </a:r>
            <a:r>
              <a:rPr lang="en-US" sz="2400" dirty="0" smtClean="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B</a:t>
            </a:r>
            <a:r>
              <a:rPr lang="en-US" sz="2400" dirty="0" err="1" smtClean="0">
                <a:latin typeface="Times New Roman" panose="02020603050405020304" pitchFamily="18" charset="0"/>
                <a:cs typeface="Times New Roman" panose="02020603050405020304" pitchFamily="18" charset="0"/>
              </a:rPr>
              <a:t>ediabewu</a:t>
            </a:r>
            <a:r>
              <a:rPr lang="en-US" sz="2400" dirty="0">
                <a:latin typeface="Times New Roman" panose="02020603050405020304" pitchFamily="18" charset="0"/>
                <a:cs typeface="Times New Roman" panose="02020603050405020304" pitchFamily="18" charset="0"/>
              </a:rPr>
              <a:t>”. Also, history explains that, residents get infested with bilharzia when bathing or drinking from the river due to poor mining activities. </a:t>
            </a:r>
            <a:r>
              <a:rPr lang="en-US" sz="2400" dirty="0" smtClean="0">
                <a:latin typeface="Times New Roman" panose="02020603050405020304" pitchFamily="18" charset="0"/>
                <a:cs typeface="Times New Roman" panose="02020603050405020304" pitchFamily="18" charset="0"/>
              </a:rPr>
              <a:t>Currently, </a:t>
            </a:r>
            <a:r>
              <a:rPr lang="en-US" sz="2400" dirty="0">
                <a:latin typeface="Times New Roman" panose="02020603050405020304" pitchFamily="18" charset="0"/>
                <a:cs typeface="Times New Roman" panose="02020603050405020304" pitchFamily="18" charset="0"/>
              </a:rPr>
              <a:t>the river is only suitable for washing</a:t>
            </a:r>
            <a:r>
              <a:rPr lang="en-US" sz="2400" dirty="0" smtClean="0">
                <a:latin typeface="Times New Roman" panose="02020603050405020304" pitchFamily="18" charset="0"/>
                <a:cs typeface="Times New Roman" panose="02020603050405020304" pitchFamily="18" charset="0"/>
              </a:rPr>
              <a:t>. It is located in the </a:t>
            </a:r>
            <a:r>
              <a:rPr lang="en-US" sz="2400" dirty="0" err="1" smtClean="0">
                <a:latin typeface="Times New Roman" panose="02020603050405020304" pitchFamily="18" charset="0"/>
                <a:cs typeface="Times New Roman" panose="02020603050405020304" pitchFamily="18" charset="0"/>
              </a:rPr>
              <a:t>Tarkwa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Nsuaem</a:t>
            </a:r>
            <a:r>
              <a:rPr lang="en-US" sz="2400" dirty="0" smtClean="0">
                <a:latin typeface="Times New Roman" panose="02020603050405020304" pitchFamily="18" charset="0"/>
                <a:cs typeface="Times New Roman" panose="02020603050405020304" pitchFamily="18" charset="0"/>
              </a:rPr>
              <a:t> Municipality.</a:t>
            </a:r>
          </a:p>
          <a:p>
            <a:pPr algn="just"/>
            <a:endParaRPr lang="en-US" b="1" dirty="0" smtClean="0">
              <a:solidFill>
                <a:schemeClr val="bg2">
                  <a:lumMod val="25000"/>
                </a:schemeClr>
              </a:solidFill>
              <a:latin typeface="Times New Roman" panose="02020603050405020304" pitchFamily="18" charset="0"/>
              <a:cs typeface="Times New Roman" panose="02020603050405020304" pitchFamily="18" charset="0"/>
            </a:endParaRPr>
          </a:p>
          <a:p>
            <a:pPr algn="just"/>
            <a:r>
              <a:rPr lang="en-US"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b="1" dirty="0">
                <a:solidFill>
                  <a:schemeClr val="bg2">
                    <a:lumMod val="25000"/>
                  </a:schemeClr>
                </a:solidFill>
                <a:latin typeface="Times New Roman" panose="02020603050405020304" pitchFamily="18" charset="0"/>
                <a:cs typeface="Times New Roman" panose="02020603050405020304" pitchFamily="18" charset="0"/>
              </a:rPr>
              <a:t>: </a:t>
            </a:r>
            <a:r>
              <a:rPr lang="en-US" dirty="0" smtClean="0">
                <a:solidFill>
                  <a:schemeClr val="bg2">
                    <a:lumMod val="25000"/>
                  </a:schemeClr>
                </a:solidFill>
                <a:latin typeface="Times New Roman" panose="02020603050405020304" pitchFamily="18" charset="0"/>
                <a:cs typeface="Times New Roman" panose="02020603050405020304" pitchFamily="18" charset="0"/>
              </a:rPr>
              <a:t>Cornelius </a:t>
            </a:r>
            <a:r>
              <a:rPr lang="en-US" dirty="0" err="1" smtClean="0">
                <a:solidFill>
                  <a:schemeClr val="bg2">
                    <a:lumMod val="25000"/>
                  </a:schemeClr>
                </a:solidFill>
                <a:latin typeface="Times New Roman" panose="02020603050405020304" pitchFamily="18" charset="0"/>
                <a:cs typeface="Times New Roman" panose="02020603050405020304" pitchFamily="18" charset="0"/>
              </a:rPr>
              <a:t>Konnie</a:t>
            </a:r>
            <a:r>
              <a:rPr lang="en-US" dirty="0" smtClean="0">
                <a:solidFill>
                  <a:schemeClr val="bg2">
                    <a:lumMod val="25000"/>
                  </a:schemeClr>
                </a:solidFill>
                <a:latin typeface="Times New Roman" panose="02020603050405020304" pitchFamily="18" charset="0"/>
                <a:cs typeface="Times New Roman" panose="02020603050405020304" pitchFamily="18" charset="0"/>
              </a:rPr>
              <a:t> Mensah       </a:t>
            </a:r>
            <a:r>
              <a:rPr lang="en-US" b="1" dirty="0">
                <a:solidFill>
                  <a:schemeClr val="bg2">
                    <a:lumMod val="25000"/>
                  </a:schemeClr>
                </a:solidFill>
                <a:latin typeface="Times New Roman" panose="02020603050405020304" pitchFamily="18" charset="0"/>
                <a:cs typeface="Times New Roman" panose="02020603050405020304" pitchFamily="18" charset="0"/>
              </a:rPr>
              <a:t>Location: </a:t>
            </a:r>
            <a:r>
              <a:rPr lang="en-US" b="1" dirty="0" smtClean="0">
                <a:solidFill>
                  <a:schemeClr val="bg2">
                    <a:lumMod val="25000"/>
                  </a:schemeClr>
                </a:solidFill>
                <a:latin typeface="Times New Roman" panose="02020603050405020304" pitchFamily="18" charset="0"/>
                <a:cs typeface="Times New Roman" panose="02020603050405020304" pitchFamily="18" charset="0"/>
              </a:rPr>
              <a:t> </a:t>
            </a:r>
            <a:r>
              <a:rPr lang="en-US" dirty="0" err="1" smtClean="0">
                <a:solidFill>
                  <a:schemeClr val="bg2">
                    <a:lumMod val="25000"/>
                  </a:schemeClr>
                </a:solidFill>
                <a:latin typeface="Times New Roman" panose="02020603050405020304" pitchFamily="18" charset="0"/>
                <a:cs typeface="Times New Roman" panose="02020603050405020304" pitchFamily="18" charset="0"/>
              </a:rPr>
              <a:t>Tarkwa</a:t>
            </a:r>
            <a:r>
              <a:rPr lang="en-US" dirty="0" smtClean="0">
                <a:solidFill>
                  <a:schemeClr val="bg2">
                    <a:lumMod val="25000"/>
                  </a:schemeClr>
                </a:solidFill>
                <a:latin typeface="Times New Roman" panose="02020603050405020304" pitchFamily="18" charset="0"/>
                <a:cs typeface="Times New Roman" panose="02020603050405020304" pitchFamily="18" charset="0"/>
              </a:rPr>
              <a:t>     </a:t>
            </a:r>
            <a:r>
              <a:rPr lang="en-US" b="1" dirty="0">
                <a:solidFill>
                  <a:schemeClr val="bg2">
                    <a:lumMod val="25000"/>
                  </a:schemeClr>
                </a:solidFill>
                <a:latin typeface="Times New Roman" panose="02020603050405020304" pitchFamily="18" charset="0"/>
                <a:cs typeface="Times New Roman" panose="02020603050405020304" pitchFamily="18" charset="0"/>
              </a:rPr>
              <a:t>Date: </a:t>
            </a:r>
            <a:r>
              <a:rPr lang="en-US" dirty="0">
                <a:solidFill>
                  <a:schemeClr val="bg2">
                    <a:lumMod val="25000"/>
                  </a:schemeClr>
                </a:solidFill>
                <a:latin typeface="Times New Roman" panose="02020603050405020304" pitchFamily="18" charset="0"/>
                <a:cs typeface="Times New Roman" panose="02020603050405020304" pitchFamily="18" charset="0"/>
              </a:rPr>
              <a:t>10th August, 2022</a:t>
            </a:r>
            <a:r>
              <a:rPr lang="en-US" dirty="0" smtClean="0">
                <a:solidFill>
                  <a:schemeClr val="bg2">
                    <a:lumMod val="25000"/>
                  </a:schemeClr>
                </a:solidFill>
                <a:latin typeface="Times New Roman" panose="02020603050405020304" pitchFamily="18" charset="0"/>
                <a:cs typeface="Times New Roman" panose="02020603050405020304" pitchFamily="18" charset="0"/>
              </a:rPr>
              <a:t>.</a:t>
            </a:r>
            <a:endParaRPr lang="en-US"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D1A02F51-68E8-4A58-A2DE-AF94332000A9}" type="slidenum">
              <a:rPr lang="en-US" smtClean="0"/>
              <a:t>18</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23128473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6" y="193146"/>
            <a:ext cx="12011024" cy="732897"/>
          </a:xfrm>
          <a:gradFill flip="none" rotWithShape="1">
            <a:gsLst>
              <a:gs pos="100000">
                <a:schemeClr val="accent6">
                  <a:lumMod val="75000"/>
                  <a:alpha val="43000"/>
                </a:schemeClr>
              </a:gs>
              <a:gs pos="0">
                <a:schemeClr val="bg1">
                  <a:lumMod val="0"/>
                  <a:lumOff val="100000"/>
                  <a:alpha val="0"/>
                </a:schemeClr>
              </a:gs>
            </a:gsLst>
            <a:path path="circle">
              <a:fillToRect l="100000" t="100000"/>
            </a:path>
            <a:tileRect r="-100000" b="-100000"/>
          </a:gradFill>
        </p:spPr>
        <p:txBody>
          <a:bodyPr/>
          <a:lstStyle/>
          <a:p>
            <a:r>
              <a:rPr lang="en-US" dirty="0" err="1">
                <a:latin typeface="Times New Roman" panose="02020603050405020304" pitchFamily="18" charset="0"/>
                <a:cs typeface="Times New Roman" panose="02020603050405020304" pitchFamily="18" charset="0"/>
              </a:rPr>
              <a:t>Kyirifi</a:t>
            </a:r>
            <a:r>
              <a:rPr lang="en-US" dirty="0">
                <a:latin typeface="Times New Roman" panose="02020603050405020304" pitchFamily="18" charset="0"/>
                <a:cs typeface="Times New Roman" panose="02020603050405020304" pitchFamily="18" charset="0"/>
              </a:rPr>
              <a:t> River at </a:t>
            </a:r>
            <a:r>
              <a:rPr lang="en-US" dirty="0" err="1">
                <a:latin typeface="Times New Roman" panose="02020603050405020304" pitchFamily="18" charset="0"/>
                <a:cs typeface="Times New Roman" panose="02020603050405020304" pitchFamily="18" charset="0"/>
              </a:rPr>
              <a:t>Awetieso</a:t>
            </a:r>
            <a:endParaRPr lang="en-US"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1826" y="1100664"/>
            <a:ext cx="2833688" cy="377825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1" y="1100664"/>
            <a:ext cx="2833688" cy="377825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976" y="1100664"/>
            <a:ext cx="2833688" cy="377825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53525" y="1100663"/>
            <a:ext cx="2798379" cy="3778252"/>
          </a:xfrm>
          <a:prstGeom prst="rect">
            <a:avLst/>
          </a:prstGeom>
        </p:spPr>
      </p:pic>
      <p:pic>
        <p:nvPicPr>
          <p:cNvPr id="11"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37425" y="6442538"/>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
          <p:cNvSpPr txBox="1">
            <a:spLocks noChangeArrowheads="1"/>
          </p:cNvSpPr>
          <p:nvPr/>
        </p:nvSpPr>
        <p:spPr bwMode="auto">
          <a:xfrm>
            <a:off x="602537" y="6501274"/>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63867" y="6248400"/>
            <a:ext cx="473075" cy="473075"/>
          </a:xfrm>
          <a:prstGeom prst="rect">
            <a:avLst/>
          </a:prstGeom>
        </p:spPr>
      </p:pic>
      <p:sp>
        <p:nvSpPr>
          <p:cNvPr id="3" name="TextBox 2"/>
          <p:cNvSpPr txBox="1"/>
          <p:nvPr/>
        </p:nvSpPr>
        <p:spPr>
          <a:xfrm>
            <a:off x="127530" y="4909627"/>
            <a:ext cx="11824373" cy="1877437"/>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The current state of the </a:t>
            </a:r>
            <a:r>
              <a:rPr lang="en-US" sz="2400" dirty="0" err="1" smtClean="0">
                <a:latin typeface="Times New Roman" panose="02020603050405020304" pitchFamily="18" charset="0"/>
                <a:cs typeface="Times New Roman" panose="02020603050405020304" pitchFamily="18" charset="0"/>
              </a:rPr>
              <a:t>Kyirifi</a:t>
            </a:r>
            <a:r>
              <a:rPr lang="en-US" sz="2400" dirty="0" smtClean="0">
                <a:latin typeface="Times New Roman" panose="02020603050405020304" pitchFamily="18" charset="0"/>
                <a:cs typeface="Times New Roman" panose="02020603050405020304" pitchFamily="18" charset="0"/>
              </a:rPr>
              <a:t> River, in the </a:t>
            </a:r>
            <a:r>
              <a:rPr lang="en-US" sz="2400" dirty="0" err="1" smtClean="0">
                <a:latin typeface="Times New Roman" panose="02020603050405020304" pitchFamily="18" charset="0"/>
                <a:cs typeface="Times New Roman" panose="02020603050405020304" pitchFamily="18" charset="0"/>
              </a:rPr>
              <a:t>Tarkwa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Nsuaem</a:t>
            </a:r>
            <a:r>
              <a:rPr lang="en-US" sz="2400" dirty="0" smtClean="0">
                <a:latin typeface="Times New Roman" panose="02020603050405020304" pitchFamily="18" charset="0"/>
                <a:cs typeface="Times New Roman" panose="02020603050405020304" pitchFamily="18" charset="0"/>
              </a:rPr>
              <a:t> Municipality due to illegal mining activities. In the past, this river served as a potable source of water for the people in the community.</a:t>
            </a:r>
            <a:r>
              <a:rPr lang="en-US" sz="2400" b="1" dirty="0">
                <a:solidFill>
                  <a:schemeClr val="bg2">
                    <a:lumMod val="25000"/>
                  </a:schemeClr>
                </a:solidFill>
                <a:latin typeface="Times New Roman" panose="02020603050405020304" pitchFamily="18" charset="0"/>
                <a:cs typeface="Times New Roman" panose="02020603050405020304" pitchFamily="18" charset="0"/>
              </a:rPr>
              <a:t> </a:t>
            </a:r>
            <a:r>
              <a:rPr lang="en-US" sz="2400" b="1" dirty="0" smtClean="0">
                <a:solidFill>
                  <a:schemeClr val="bg2">
                    <a:lumMod val="25000"/>
                  </a:schemeClr>
                </a:solidFill>
                <a:latin typeface="Times New Roman" panose="02020603050405020304" pitchFamily="18" charset="0"/>
                <a:cs typeface="Times New Roman" panose="02020603050405020304" pitchFamily="18" charset="0"/>
              </a:rPr>
              <a:t>  </a:t>
            </a:r>
          </a:p>
          <a:p>
            <a:pPr algn="just"/>
            <a:r>
              <a:rPr lang="en-US" sz="20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2000" b="1" dirty="0">
                <a:solidFill>
                  <a:schemeClr val="bg2">
                    <a:lumMod val="25000"/>
                  </a:schemeClr>
                </a:solidFill>
                <a:latin typeface="Times New Roman" panose="02020603050405020304" pitchFamily="18" charset="0"/>
                <a:cs typeface="Times New Roman" panose="02020603050405020304" pitchFamily="18" charset="0"/>
              </a:rPr>
              <a:t>: </a:t>
            </a:r>
            <a:r>
              <a:rPr lang="en-US" sz="2000" dirty="0">
                <a:solidFill>
                  <a:schemeClr val="bg2">
                    <a:lumMod val="25000"/>
                  </a:schemeClr>
                </a:solidFill>
                <a:latin typeface="Times New Roman" panose="02020603050405020304" pitchFamily="18" charset="0"/>
                <a:cs typeface="Times New Roman" panose="02020603050405020304" pitchFamily="18" charset="0"/>
              </a:rPr>
              <a:t>Cornelius </a:t>
            </a:r>
            <a:r>
              <a:rPr lang="en-US" sz="2000" dirty="0" err="1">
                <a:solidFill>
                  <a:schemeClr val="bg2">
                    <a:lumMod val="25000"/>
                  </a:schemeClr>
                </a:solidFill>
                <a:latin typeface="Times New Roman" panose="02020603050405020304" pitchFamily="18" charset="0"/>
                <a:cs typeface="Times New Roman" panose="02020603050405020304" pitchFamily="18" charset="0"/>
              </a:rPr>
              <a:t>Konnie</a:t>
            </a:r>
            <a:r>
              <a:rPr lang="en-US" sz="2000" dirty="0">
                <a:solidFill>
                  <a:schemeClr val="bg2">
                    <a:lumMod val="25000"/>
                  </a:schemeClr>
                </a:solidFill>
                <a:latin typeface="Times New Roman" panose="02020603050405020304" pitchFamily="18" charset="0"/>
                <a:cs typeface="Times New Roman" panose="02020603050405020304" pitchFamily="18" charset="0"/>
              </a:rPr>
              <a:t> Mensah       </a:t>
            </a:r>
            <a:r>
              <a:rPr lang="en-US" sz="2000" b="1" dirty="0">
                <a:solidFill>
                  <a:schemeClr val="bg2">
                    <a:lumMod val="25000"/>
                  </a:schemeClr>
                </a:solidFill>
                <a:latin typeface="Times New Roman" panose="02020603050405020304" pitchFamily="18" charset="0"/>
                <a:cs typeface="Times New Roman" panose="02020603050405020304" pitchFamily="18" charset="0"/>
              </a:rPr>
              <a:t>Location:  </a:t>
            </a:r>
            <a:r>
              <a:rPr lang="en-US" sz="2000" dirty="0" err="1">
                <a:solidFill>
                  <a:schemeClr val="bg2">
                    <a:lumMod val="25000"/>
                  </a:schemeClr>
                </a:solidFill>
                <a:latin typeface="Times New Roman" panose="02020603050405020304" pitchFamily="18" charset="0"/>
                <a:cs typeface="Times New Roman" panose="02020603050405020304" pitchFamily="18" charset="0"/>
              </a:rPr>
              <a:t>Tarkwa</a:t>
            </a:r>
            <a:r>
              <a:rPr lang="en-US" sz="2000" dirty="0">
                <a:solidFill>
                  <a:schemeClr val="bg2">
                    <a:lumMod val="25000"/>
                  </a:schemeClr>
                </a:solidFill>
                <a:latin typeface="Times New Roman" panose="02020603050405020304" pitchFamily="18" charset="0"/>
                <a:cs typeface="Times New Roman" panose="02020603050405020304" pitchFamily="18" charset="0"/>
              </a:rPr>
              <a:t>     </a:t>
            </a:r>
            <a:r>
              <a:rPr lang="en-US" sz="2000" b="1" dirty="0">
                <a:solidFill>
                  <a:schemeClr val="bg2">
                    <a:lumMod val="25000"/>
                  </a:schemeClr>
                </a:solidFill>
                <a:latin typeface="Times New Roman" panose="02020603050405020304" pitchFamily="18" charset="0"/>
                <a:cs typeface="Times New Roman" panose="02020603050405020304" pitchFamily="18" charset="0"/>
              </a:rPr>
              <a:t>Date: </a:t>
            </a:r>
            <a:r>
              <a:rPr lang="en-US" sz="2000" dirty="0">
                <a:solidFill>
                  <a:schemeClr val="bg2">
                    <a:lumMod val="25000"/>
                  </a:schemeClr>
                </a:solidFill>
                <a:latin typeface="Times New Roman" panose="02020603050405020304" pitchFamily="18" charset="0"/>
                <a:cs typeface="Times New Roman" panose="02020603050405020304" pitchFamily="18" charset="0"/>
              </a:rPr>
              <a:t>10th August, 2022.</a:t>
            </a:r>
            <a:endParaRPr lang="en-US" sz="2400" dirty="0">
              <a:solidFill>
                <a:schemeClr val="bg2">
                  <a:lumMod val="25000"/>
                </a:schemeClr>
              </a:solidFill>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2"/>
          </p:nvPr>
        </p:nvSpPr>
        <p:spPr>
          <a:xfrm>
            <a:off x="8705706" y="6302374"/>
            <a:ext cx="2743200" cy="365125"/>
          </a:xfrm>
        </p:spPr>
        <p:txBody>
          <a:bodyPr/>
          <a:lstStyle/>
          <a:p>
            <a:fld id="{D1A02F51-68E8-4A58-A2DE-AF94332000A9}" type="slidenum">
              <a:rPr lang="en-US" smtClean="0"/>
              <a:t>19</a:t>
            </a:fld>
            <a:endParaRPr lang="en-US" dirty="0"/>
          </a:p>
        </p:txBody>
      </p:sp>
      <p:sp>
        <p:nvSpPr>
          <p:cNvPr id="14" name="Footer Placeholder 1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2540751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
            <a:lum/>
          </a:blip>
          <a:srcRect/>
          <a:stretch>
            <a:fillRect l="-9000" r="-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F8E47E-60C8-42C2-73C9-6460B2754C80}"/>
              </a:ext>
            </a:extLst>
          </p:cNvPr>
          <p:cNvSpPr>
            <a:spLocks noGrp="1"/>
          </p:cNvSpPr>
          <p:nvPr>
            <p:ph type="title"/>
          </p:nvPr>
        </p:nvSpPr>
        <p:spPr>
          <a:xfrm>
            <a:off x="778931" y="510866"/>
            <a:ext cx="11413067" cy="847725"/>
          </a:xfrm>
          <a:gradFill flip="none" rotWithShape="1">
            <a:gsLst>
              <a:gs pos="0">
                <a:schemeClr val="accent1">
                  <a:lumMod val="5000"/>
                  <a:lumOff val="95000"/>
                  <a:alpha val="50000"/>
                </a:schemeClr>
              </a:gs>
              <a:gs pos="100000">
                <a:schemeClr val="accent6">
                  <a:alpha val="50000"/>
                  <a:lumMod val="80000"/>
                </a:schemeClr>
              </a:gs>
            </a:gsLst>
            <a:path path="circle">
              <a:fillToRect l="100000" t="100000"/>
            </a:path>
            <a:tileRect r="-100000" b="-100000"/>
          </a:gradFill>
        </p:spPr>
        <p:txBody>
          <a:bodyPr/>
          <a:lstStyle/>
          <a:p>
            <a:r>
              <a:rPr lang="en-US" dirty="0">
                <a:latin typeface="Times New Roman" panose="02020603050405020304" pitchFamily="18" charset="0"/>
                <a:cs typeface="Times New Roman" panose="02020603050405020304" pitchFamily="18" charset="0"/>
              </a:rPr>
              <a:t>Open Access Definition</a:t>
            </a:r>
            <a:endParaRPr lang="aa-ET"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FA5761CA-8738-3C07-845A-852AB65EA24E}"/>
              </a:ext>
            </a:extLst>
          </p:cNvPr>
          <p:cNvSpPr>
            <a:spLocks noGrp="1"/>
          </p:cNvSpPr>
          <p:nvPr>
            <p:ph idx="1"/>
          </p:nvPr>
        </p:nvSpPr>
        <p:spPr>
          <a:xfrm>
            <a:off x="778931" y="1685487"/>
            <a:ext cx="11413067" cy="2418161"/>
          </a:xfrm>
          <a:gradFill>
            <a:gsLst>
              <a:gs pos="0">
                <a:schemeClr val="accent1">
                  <a:alpha val="5000"/>
                  <a:lumMod val="0"/>
                  <a:lumOff val="100000"/>
                </a:schemeClr>
              </a:gs>
              <a:gs pos="100000">
                <a:schemeClr val="accent6">
                  <a:lumMod val="20000"/>
                  <a:lumOff val="80000"/>
                </a:schemeClr>
              </a:gs>
            </a:gsLst>
            <a:lin ang="5400000" scaled="1"/>
          </a:gradFill>
        </p:spPr>
        <p:txBody>
          <a:bodyPr>
            <a:normAutofit/>
          </a:bodyPr>
          <a:lstStyle/>
          <a:p>
            <a:pPr marL="0" indent="0">
              <a:buNone/>
            </a:pPr>
            <a:r>
              <a:rPr lang="en-US" sz="3600" dirty="0">
                <a:latin typeface="Times New Roman" panose="02020603050405020304" pitchFamily="18" charset="0"/>
                <a:cs typeface="Times New Roman" panose="02020603050405020304" pitchFamily="18" charset="0"/>
              </a:rPr>
              <a:t>Open Access </a:t>
            </a:r>
            <a:r>
              <a:rPr lang="en-US" sz="3600" dirty="0" smtClean="0">
                <a:latin typeface="Times New Roman" panose="02020603050405020304" pitchFamily="18" charset="0"/>
                <a:cs typeface="Times New Roman" panose="02020603050405020304" pitchFamily="18" charset="0"/>
              </a:rPr>
              <a:t>(OA) refers </a:t>
            </a:r>
            <a:r>
              <a:rPr lang="en-US" sz="3600" dirty="0">
                <a:latin typeface="Times New Roman" panose="02020603050405020304" pitchFamily="18" charset="0"/>
                <a:cs typeface="Times New Roman" panose="02020603050405020304" pitchFamily="18" charset="0"/>
              </a:rPr>
              <a:t>to any literature published electronically on the internet, and freely available to the public permitting users to read, download, copy, distribute and search for information (</a:t>
            </a:r>
            <a:r>
              <a:rPr lang="en-US" sz="3600" dirty="0" err="1">
                <a:latin typeface="Times New Roman" panose="02020603050405020304" pitchFamily="18" charset="0"/>
                <a:cs typeface="Times New Roman" panose="02020603050405020304" pitchFamily="18" charset="0"/>
              </a:rPr>
              <a:t>Mavodza</a:t>
            </a:r>
            <a:r>
              <a:rPr lang="en-US" sz="3600" dirty="0">
                <a:latin typeface="Times New Roman" panose="02020603050405020304" pitchFamily="18" charset="0"/>
                <a:cs typeface="Times New Roman" panose="02020603050405020304" pitchFamily="18" charset="0"/>
              </a:rPr>
              <a:t>, 2013).</a:t>
            </a:r>
          </a:p>
          <a:p>
            <a:endParaRPr lang="aa-ET" sz="36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7" name="Slide Number Placeholder 6"/>
          <p:cNvSpPr>
            <a:spLocks noGrp="1"/>
          </p:cNvSpPr>
          <p:nvPr>
            <p:ph type="sldNum" sz="quarter" idx="12"/>
          </p:nvPr>
        </p:nvSpPr>
        <p:spPr/>
        <p:txBody>
          <a:bodyPr/>
          <a:lstStyle/>
          <a:p>
            <a:fld id="{D1A02F51-68E8-4A58-A2DE-AF94332000A9}" type="slidenum">
              <a:rPr lang="en-US" smtClean="0"/>
              <a:t>2</a:t>
            </a:fld>
            <a:endParaRPr lang="en-US"/>
          </a:p>
        </p:txBody>
      </p:sp>
      <p:pic>
        <p:nvPicPr>
          <p:cNvPr id="8"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28275679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9225"/>
            <a:ext cx="12192000" cy="2876550"/>
          </a:xfrm>
          <a:gradFill flip="none" rotWithShape="1">
            <a:gsLst>
              <a:gs pos="0">
                <a:schemeClr val="accent6">
                  <a:alpha val="43000"/>
                  <a:lumMod val="100000"/>
                </a:schemeClr>
              </a:gs>
              <a:gs pos="100000">
                <a:schemeClr val="bg1">
                  <a:alpha val="36000"/>
                  <a:lumMod val="0"/>
                  <a:lumOff val="100000"/>
                </a:schemeClr>
              </a:gs>
            </a:gsLst>
            <a:path path="circle">
              <a:fillToRect l="50000" t="50000" r="50000" b="50000"/>
            </a:path>
            <a:tileRect/>
          </a:gradFill>
        </p:spPr>
        <p:style>
          <a:lnRef idx="2">
            <a:schemeClr val="accent6"/>
          </a:lnRef>
          <a:fillRef idx="1">
            <a:schemeClr val="lt1"/>
          </a:fillRef>
          <a:effectRef idx="0">
            <a:schemeClr val="accent6"/>
          </a:effectRef>
          <a:fontRef idx="minor">
            <a:schemeClr val="dk1"/>
          </a:fontRef>
        </p:style>
        <p:txBody>
          <a:bodyPr>
            <a:noAutofit/>
          </a:bodyPr>
          <a:lstStyle/>
          <a:p>
            <a:pPr algn="ctr"/>
            <a:r>
              <a:rPr lang="en-US" sz="4800" dirty="0">
                <a:solidFill>
                  <a:schemeClr val="bg2">
                    <a:lumMod val="10000"/>
                  </a:schemeClr>
                </a:solidFill>
                <a:latin typeface="Times New Roman" panose="02020603050405020304" pitchFamily="18" charset="0"/>
                <a:cs typeface="Times New Roman" panose="02020603050405020304" pitchFamily="18" charset="0"/>
              </a:rPr>
              <a:t>Compilation of National Newspaper Articles </a:t>
            </a:r>
            <a:r>
              <a:rPr lang="en-US" sz="4800" dirty="0" smtClean="0">
                <a:solidFill>
                  <a:schemeClr val="bg2">
                    <a:lumMod val="10000"/>
                  </a:schemeClr>
                </a:solidFill>
                <a:latin typeface="Times New Roman" panose="02020603050405020304" pitchFamily="18" charset="0"/>
                <a:cs typeface="Times New Roman" panose="02020603050405020304" pitchFamily="18" charset="0"/>
              </a:rPr>
              <a:t/>
            </a:r>
            <a:br>
              <a:rPr lang="en-US" sz="4800" dirty="0" smtClean="0">
                <a:solidFill>
                  <a:schemeClr val="bg2">
                    <a:lumMod val="10000"/>
                  </a:schemeClr>
                </a:solidFill>
                <a:latin typeface="Times New Roman" panose="02020603050405020304" pitchFamily="18" charset="0"/>
                <a:cs typeface="Times New Roman" panose="02020603050405020304" pitchFamily="18" charset="0"/>
              </a:rPr>
            </a:br>
            <a:r>
              <a:rPr lang="en-US" sz="4800" dirty="0" smtClean="0">
                <a:solidFill>
                  <a:schemeClr val="bg2">
                    <a:lumMod val="10000"/>
                  </a:schemeClr>
                </a:solidFill>
                <a:latin typeface="Times New Roman" panose="02020603050405020304" pitchFamily="18" charset="0"/>
                <a:cs typeface="Times New Roman" panose="02020603050405020304" pitchFamily="18" charset="0"/>
              </a:rPr>
              <a:t>on </a:t>
            </a:r>
            <a:r>
              <a:rPr lang="en-US" sz="4800" dirty="0">
                <a:solidFill>
                  <a:schemeClr val="bg2">
                    <a:lumMod val="10000"/>
                  </a:schemeClr>
                </a:solidFill>
                <a:latin typeface="Times New Roman" panose="02020603050405020304" pitchFamily="18" charset="0"/>
                <a:cs typeface="Times New Roman" panose="02020603050405020304" pitchFamily="18" charset="0"/>
              </a:rPr>
              <a:t>the Environment and Illegal </a:t>
            </a:r>
            <a:r>
              <a:rPr lang="en-US" sz="4800" dirty="0" smtClean="0">
                <a:solidFill>
                  <a:schemeClr val="bg2">
                    <a:lumMod val="10000"/>
                  </a:schemeClr>
                </a:solidFill>
                <a:latin typeface="Times New Roman" panose="02020603050405020304" pitchFamily="18" charset="0"/>
                <a:cs typeface="Times New Roman" panose="02020603050405020304" pitchFamily="18" charset="0"/>
              </a:rPr>
              <a:t/>
            </a:r>
            <a:br>
              <a:rPr lang="en-US" sz="4800" dirty="0" smtClean="0">
                <a:solidFill>
                  <a:schemeClr val="bg2">
                    <a:lumMod val="10000"/>
                  </a:schemeClr>
                </a:solidFill>
                <a:latin typeface="Times New Roman" panose="02020603050405020304" pitchFamily="18" charset="0"/>
                <a:cs typeface="Times New Roman" panose="02020603050405020304" pitchFamily="18" charset="0"/>
              </a:rPr>
            </a:br>
            <a:r>
              <a:rPr lang="en-US" sz="4800" dirty="0" smtClean="0">
                <a:solidFill>
                  <a:schemeClr val="bg2">
                    <a:lumMod val="10000"/>
                  </a:schemeClr>
                </a:solidFill>
                <a:latin typeface="Times New Roman" panose="02020603050405020304" pitchFamily="18" charset="0"/>
                <a:cs typeface="Times New Roman" panose="02020603050405020304" pitchFamily="18" charset="0"/>
              </a:rPr>
              <a:t>Mining </a:t>
            </a:r>
            <a:r>
              <a:rPr lang="en-US" sz="4800" dirty="0">
                <a:solidFill>
                  <a:schemeClr val="bg2">
                    <a:lumMod val="10000"/>
                  </a:schemeClr>
                </a:solidFill>
                <a:latin typeface="Times New Roman" panose="02020603050405020304" pitchFamily="18" charset="0"/>
                <a:cs typeface="Times New Roman" panose="02020603050405020304" pitchFamily="18" charset="0"/>
              </a:rPr>
              <a:t>Activities</a:t>
            </a:r>
            <a:endParaRPr lang="en-US" sz="4800" dirty="0">
              <a:latin typeface="Times New Roman" panose="02020603050405020304" pitchFamily="18" charset="0"/>
              <a:cs typeface="Times New Roman" panose="02020603050405020304" pitchFamily="18" charset="0"/>
            </a:endParaRPr>
          </a:p>
        </p:txBody>
      </p:sp>
      <p:sp>
        <p:nvSpPr>
          <p:cNvPr id="6" name="Down Arrow 5"/>
          <p:cNvSpPr/>
          <p:nvPr/>
        </p:nvSpPr>
        <p:spPr>
          <a:xfrm>
            <a:off x="5381625" y="4286250"/>
            <a:ext cx="1447800" cy="1543050"/>
          </a:xfrm>
          <a:prstGeom prst="downArrow">
            <a:avLst/>
          </a:prstGeom>
          <a:solidFill>
            <a:schemeClr val="accent6">
              <a:lumMod val="20000"/>
              <a:lumOff val="80000"/>
            </a:schemeClr>
          </a:solidFill>
          <a:ln>
            <a:solidFill>
              <a:schemeClr val="accent6">
                <a:lumMod val="20000"/>
                <a:lumOff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3" name="Slide Number Placeholder 2"/>
          <p:cNvSpPr>
            <a:spLocks noGrp="1"/>
          </p:cNvSpPr>
          <p:nvPr>
            <p:ph type="sldNum" sz="quarter" idx="12"/>
          </p:nvPr>
        </p:nvSpPr>
        <p:spPr/>
        <p:txBody>
          <a:bodyPr/>
          <a:lstStyle/>
          <a:p>
            <a:fld id="{D1A02F51-68E8-4A58-A2DE-AF94332000A9}" type="slidenum">
              <a:rPr lang="en-US" smtClean="0"/>
              <a:t>20</a:t>
            </a:fld>
            <a:endParaRPr lang="en-US"/>
          </a:p>
        </p:txBody>
      </p:sp>
      <p:sp>
        <p:nvSpPr>
          <p:cNvPr id="5" name="Footer Placeholder 4"/>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85629369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839" y="258654"/>
            <a:ext cx="11567161" cy="689613"/>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3000" b="1" dirty="0" smtClean="0">
                <a:solidFill>
                  <a:schemeClr val="bg2">
                    <a:lumMod val="10000"/>
                  </a:schemeClr>
                </a:solidFill>
                <a:latin typeface="Times New Roman" panose="02020603050405020304" pitchFamily="18" charset="0"/>
                <a:cs typeface="Times New Roman" panose="02020603050405020304" pitchFamily="18" charset="0"/>
              </a:rPr>
              <a:t>Newspaper </a:t>
            </a:r>
            <a:r>
              <a:rPr lang="en-US" sz="3000" b="1" dirty="0">
                <a:solidFill>
                  <a:schemeClr val="bg2">
                    <a:lumMod val="10000"/>
                  </a:schemeClr>
                </a:solidFill>
                <a:latin typeface="Times New Roman" panose="02020603050405020304" pitchFamily="18" charset="0"/>
                <a:cs typeface="Times New Roman" panose="02020603050405020304" pitchFamily="18" charset="0"/>
              </a:rPr>
              <a:t>Articles on the </a:t>
            </a:r>
            <a:r>
              <a:rPr lang="en-US" sz="3000" b="1" dirty="0" smtClean="0">
                <a:solidFill>
                  <a:schemeClr val="bg2">
                    <a:lumMod val="10000"/>
                  </a:schemeClr>
                </a:solidFill>
                <a:latin typeface="Times New Roman" panose="02020603050405020304" pitchFamily="18" charset="0"/>
                <a:cs typeface="Times New Roman" panose="02020603050405020304" pitchFamily="18" charset="0"/>
              </a:rPr>
              <a:t>Environment</a:t>
            </a:r>
            <a:endParaRPr lang="en-US" sz="30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4839" y="1157019"/>
            <a:ext cx="10728961" cy="5210443"/>
          </a:xfrm>
        </p:spPr>
        <p:txBody>
          <a:bodyPr>
            <a:noAutofit/>
          </a:bodyPr>
          <a:lstStyle/>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Adams, C. N. (2021) ‘Ghana risks importing water </a:t>
            </a:r>
            <a:r>
              <a:rPr lang="aa-ET" sz="1800" dirty="0" smtClean="0">
                <a:latin typeface="Times New Roman" panose="02020603050405020304" pitchFamily="18" charset="0"/>
                <a:cs typeface="Times New Roman" panose="02020603050405020304" pitchFamily="18" charset="0"/>
              </a:rPr>
              <a:t>if</a:t>
            </a:r>
            <a:r>
              <a:rPr lang="en-US" sz="1800" dirty="0" smtClean="0">
                <a:latin typeface="Times New Roman" panose="02020603050405020304" pitchFamily="18" charset="0"/>
                <a:cs typeface="Times New Roman" panose="02020603050405020304" pitchFamily="18" charset="0"/>
              </a:rPr>
              <a:t> .</a:t>
            </a:r>
            <a:r>
              <a:rPr lang="aa-ET" sz="1800" dirty="0" smtClean="0">
                <a:latin typeface="Times New Roman" panose="02020603050405020304" pitchFamily="18" charset="0"/>
                <a:cs typeface="Times New Roman" panose="02020603050405020304" pitchFamily="18" charset="0"/>
              </a:rPr>
              <a:t>..’,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23 June, p. 16</a:t>
            </a:r>
            <a:r>
              <a:rPr lang="en-US" sz="1800" dirty="0">
                <a:latin typeface="Times New Roman" panose="02020603050405020304" pitchFamily="18" charset="0"/>
                <a:cs typeface="Times New Roman" panose="02020603050405020304" pitchFamily="18" charset="0"/>
              </a:rPr>
              <a:t>, </a:t>
            </a:r>
            <a:r>
              <a:rPr lang="aa-ET" sz="1800" dirty="0">
                <a:latin typeface="Times New Roman" panose="02020603050405020304" pitchFamily="18" charset="0"/>
                <a:cs typeface="Times New Roman" panose="02020603050405020304" pitchFamily="18" charset="0"/>
              </a:rPr>
              <a:t>17.</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Adzei, C. B. (2021) ‘Greening Ghana gathers momentum in W/R’,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18 June, p. 10.</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Affram-Mensah, B. (2021) ‘River Densu - a curse or a blessing?’,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4 August, p. 09.</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Agyeman, N. K. (2021) ‘Water mixed batteries now part of e-waste materials - MESTI’, </a:t>
            </a:r>
            <a:r>
              <a:rPr lang="aa-ET" sz="1800" i="1" dirty="0">
                <a:latin typeface="Times New Roman" panose="02020603050405020304" pitchFamily="18" charset="0"/>
                <a:cs typeface="Times New Roman" panose="02020603050405020304" pitchFamily="18" charset="0"/>
              </a:rPr>
              <a:t>Dailly </a:t>
            </a:r>
            <a:r>
              <a:rPr lang="aa-ET" sz="1800" i="1" dirty="0" smtClean="0">
                <a:latin typeface="Times New Roman" panose="02020603050405020304" pitchFamily="18" charset="0"/>
                <a:cs typeface="Times New Roman" panose="02020603050405020304" pitchFamily="18" charset="0"/>
              </a:rPr>
              <a:t>Graphic</a:t>
            </a:r>
            <a:r>
              <a:rPr lang="aa-ET" sz="18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1</a:t>
            </a:r>
            <a:r>
              <a:rPr lang="aa-ET" sz="1800" dirty="0" smtClean="0">
                <a:latin typeface="Times New Roman" panose="02020603050405020304" pitchFamily="18" charset="0"/>
                <a:cs typeface="Times New Roman" panose="02020603050405020304" pitchFamily="18" charset="0"/>
              </a:rPr>
              <a:t>2 </a:t>
            </a:r>
            <a:r>
              <a:rPr lang="aa-ET" sz="1800" dirty="0">
                <a:latin typeface="Times New Roman" panose="02020603050405020304" pitchFamily="18" charset="0"/>
                <a:cs typeface="Times New Roman" panose="02020603050405020304" pitchFamily="18" charset="0"/>
              </a:rPr>
              <a:t>May, p. 45.</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Aklorbortu, D. </a:t>
            </a:r>
            <a:r>
              <a:rPr lang="en-US" sz="1800" dirty="0">
                <a:latin typeface="Times New Roman" panose="02020603050405020304" pitchFamily="18" charset="0"/>
                <a:cs typeface="Times New Roman" panose="02020603050405020304" pitchFamily="18" charset="0"/>
              </a:rPr>
              <a:t>K.</a:t>
            </a:r>
            <a:r>
              <a:rPr lang="aa-ET" sz="1800" dirty="0">
                <a:latin typeface="Times New Roman" panose="02020603050405020304" pitchFamily="18" charset="0"/>
                <a:cs typeface="Times New Roman" panose="02020603050405020304" pitchFamily="18" charset="0"/>
              </a:rPr>
              <a:t> (2021) ‘Ankobra River regaining quality’,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25 May, p. 16</a:t>
            </a:r>
            <a:r>
              <a:rPr lang="en-US" sz="1800" dirty="0" smtClean="0">
                <a:latin typeface="Times New Roman" panose="02020603050405020304" pitchFamily="18" charset="0"/>
                <a:cs typeface="Times New Roman" panose="02020603050405020304" pitchFamily="18" charset="0"/>
              </a:rPr>
              <a:t>, </a:t>
            </a:r>
            <a:r>
              <a:rPr lang="aa-ET" sz="1800" dirty="0" smtClean="0">
                <a:latin typeface="Times New Roman" panose="02020603050405020304" pitchFamily="18" charset="0"/>
                <a:cs typeface="Times New Roman" panose="02020603050405020304" pitchFamily="18" charset="0"/>
              </a:rPr>
              <a:t>37</a:t>
            </a:r>
            <a:r>
              <a:rPr lang="aa-ET"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Aklorbortu, D. </a:t>
            </a:r>
            <a:r>
              <a:rPr lang="en-US" sz="1800" dirty="0">
                <a:latin typeface="Times New Roman" panose="02020603050405020304" pitchFamily="18" charset="0"/>
                <a:cs typeface="Times New Roman" panose="02020603050405020304" pitchFamily="18" charset="0"/>
              </a:rPr>
              <a:t>K.</a:t>
            </a:r>
            <a:r>
              <a:rPr lang="aa-ET" sz="1800" dirty="0">
                <a:latin typeface="Times New Roman" panose="02020603050405020304" pitchFamily="18" charset="0"/>
                <a:cs typeface="Times New Roman" panose="02020603050405020304" pitchFamily="18" charset="0"/>
              </a:rPr>
              <a:t> (2020) ‘Integrated waste management plant for Western Region’,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21 August, p. 22</a:t>
            </a:r>
            <a:r>
              <a:rPr lang="en-US" sz="1800" dirty="0" smtClean="0">
                <a:latin typeface="Times New Roman" panose="02020603050405020304" pitchFamily="18" charset="0"/>
                <a:cs typeface="Times New Roman" panose="02020603050405020304" pitchFamily="18" charset="0"/>
              </a:rPr>
              <a:t>, </a:t>
            </a:r>
            <a:r>
              <a:rPr lang="aa-ET" sz="1800" dirty="0" smtClean="0">
                <a:latin typeface="Times New Roman" panose="02020603050405020304" pitchFamily="18" charset="0"/>
                <a:cs typeface="Times New Roman" panose="02020603050405020304" pitchFamily="18" charset="0"/>
              </a:rPr>
              <a:t>27</a:t>
            </a:r>
            <a:r>
              <a:rPr lang="aa-ET"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Aklorbortu, D. </a:t>
            </a:r>
            <a:r>
              <a:rPr lang="en-US" sz="1800" dirty="0">
                <a:latin typeface="Times New Roman" panose="02020603050405020304" pitchFamily="18" charset="0"/>
                <a:cs typeface="Times New Roman" panose="02020603050405020304" pitchFamily="18" charset="0"/>
              </a:rPr>
              <a:t>K.</a:t>
            </a:r>
            <a:r>
              <a:rPr lang="aa-ET" sz="1800" dirty="0">
                <a:latin typeface="Times New Roman" panose="02020603050405020304" pitchFamily="18" charset="0"/>
                <a:cs typeface="Times New Roman" panose="02020603050405020304" pitchFamily="18" charset="0"/>
              </a:rPr>
              <a:t> and D</a:t>
            </a:r>
            <a:r>
              <a:rPr lang="en-US" sz="1800" dirty="0" err="1">
                <a:latin typeface="Times New Roman" panose="02020603050405020304" pitchFamily="18" charset="0"/>
                <a:cs typeface="Times New Roman" panose="02020603050405020304" pitchFamily="18" charset="0"/>
              </a:rPr>
              <a:t>zodzegbe</a:t>
            </a:r>
            <a:r>
              <a:rPr lang="en-US" sz="1800" dirty="0">
                <a:latin typeface="Times New Roman" panose="02020603050405020304" pitchFamily="18" charset="0"/>
                <a:cs typeface="Times New Roman" panose="02020603050405020304" pitchFamily="18" charset="0"/>
              </a:rPr>
              <a:t>,</a:t>
            </a:r>
            <a:r>
              <a:rPr lang="aa-ET" sz="1800" dirty="0">
                <a:latin typeface="Times New Roman" panose="02020603050405020304" pitchFamily="18" charset="0"/>
                <a:cs typeface="Times New Roman" panose="02020603050405020304" pitchFamily="18" charset="0"/>
              </a:rPr>
              <a:t> A. (2021) ‘Western North REGSEC stops quarry activities in forest reserve’,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18 June, p. 23.</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en-US" sz="1800" dirty="0">
                <a:latin typeface="Times New Roman" panose="02020603050405020304" pitchFamily="18" charset="0"/>
                <a:cs typeface="Times New Roman" panose="02020603050405020304" pitchFamily="18" charset="0"/>
              </a:rPr>
              <a:t>Anonymous</a:t>
            </a:r>
            <a:r>
              <a:rPr lang="aa-ET" sz="1800" dirty="0">
                <a:latin typeface="Times New Roman" panose="02020603050405020304" pitchFamily="18" charset="0"/>
                <a:cs typeface="Times New Roman" panose="02020603050405020304" pitchFamily="18" charset="0"/>
              </a:rPr>
              <a:t> (2021) ‘Youth Alliance commends govt for Green Ghana Initiative...appeals to it to secure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aa-ET" sz="1800" dirty="0" smtClean="0">
                <a:latin typeface="Times New Roman" panose="02020603050405020304" pitchFamily="18" charset="0"/>
                <a:cs typeface="Times New Roman" panose="02020603050405020304" pitchFamily="18" charset="0"/>
              </a:rPr>
              <a:t>Atewa </a:t>
            </a:r>
            <a:r>
              <a:rPr lang="aa-ET" sz="1800" dirty="0">
                <a:latin typeface="Times New Roman" panose="02020603050405020304" pitchFamily="18" charset="0"/>
                <a:cs typeface="Times New Roman" panose="02020603050405020304" pitchFamily="18" charset="0"/>
              </a:rPr>
              <a:t>forest’,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30 June, p. 23.</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en-US" sz="1800" dirty="0">
                <a:latin typeface="Times New Roman" panose="02020603050405020304" pitchFamily="18" charset="0"/>
                <a:cs typeface="Times New Roman" panose="02020603050405020304" pitchFamily="18" charset="0"/>
              </a:rPr>
              <a:t>Anonymous</a:t>
            </a:r>
            <a:r>
              <a:rPr lang="aa-ET" sz="1800" dirty="0">
                <a:latin typeface="Times New Roman" panose="02020603050405020304" pitchFamily="18" charset="0"/>
                <a:cs typeface="Times New Roman" panose="02020603050405020304" pitchFamily="18" charset="0"/>
              </a:rPr>
              <a:t> (2021) ‘Govt steps up protection of water bodies’,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21 April, p. 10.</a:t>
            </a:r>
            <a:endParaRPr lang="en-US" sz="18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800" dirty="0">
                <a:latin typeface="Times New Roman" panose="02020603050405020304" pitchFamily="18" charset="0"/>
                <a:cs typeface="Times New Roman" panose="02020603050405020304" pitchFamily="18" charset="0"/>
              </a:rPr>
              <a:t>Asare, T. (2021) ‘Tema Ramsar invasion, Dr Kwame Nkrumah’s tears’,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16 August, p. 40</a:t>
            </a:r>
            <a:r>
              <a:rPr lang="en-US" sz="1800" dirty="0" smtClean="0">
                <a:latin typeface="Times New Roman" panose="02020603050405020304" pitchFamily="18" charset="0"/>
                <a:cs typeface="Times New Roman" panose="02020603050405020304" pitchFamily="18" charset="0"/>
              </a:rPr>
              <a:t>, </a:t>
            </a:r>
            <a:r>
              <a:rPr lang="aa-ET" sz="1800" dirty="0" smtClean="0">
                <a:latin typeface="Times New Roman" panose="02020603050405020304" pitchFamily="18" charset="0"/>
                <a:cs typeface="Times New Roman" panose="02020603050405020304" pitchFamily="18" charset="0"/>
              </a:rPr>
              <a:t>41</a:t>
            </a:r>
            <a:r>
              <a:rPr lang="aa-ET"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800" dirty="0">
              <a:latin typeface="Times New Roman" panose="02020603050405020304" pitchFamily="18" charset="0"/>
              <a:cs typeface="Times New Roman" panose="02020603050405020304" pitchFamily="18" charset="0"/>
            </a:endParaRPr>
          </a:p>
        </p:txBody>
      </p:sp>
      <p:pic>
        <p:nvPicPr>
          <p:cNvPr id="5"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8" name="Slide Number Placeholder 7"/>
          <p:cNvSpPr>
            <a:spLocks noGrp="1"/>
          </p:cNvSpPr>
          <p:nvPr>
            <p:ph type="sldNum" sz="quarter" idx="12"/>
          </p:nvPr>
        </p:nvSpPr>
        <p:spPr/>
        <p:txBody>
          <a:bodyPr/>
          <a:lstStyle/>
          <a:p>
            <a:fld id="{D1A02F51-68E8-4A58-A2DE-AF94332000A9}" type="slidenum">
              <a:rPr lang="en-US" smtClean="0"/>
              <a:t>21</a:t>
            </a:fld>
            <a:endParaRPr lang="en-US"/>
          </a:p>
        </p:txBody>
      </p:sp>
      <p:sp>
        <p:nvSpPr>
          <p:cNvPr id="9" name="Footer Placeholder 8"/>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3304387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39" y="377824"/>
            <a:ext cx="10839028" cy="5904029"/>
          </a:xfrm>
        </p:spPr>
        <p:txBody>
          <a:bodyPr>
            <a:noAutofit/>
          </a:bodyPr>
          <a:lstStyle/>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Asiama, E. K. (2021) ‘Urgent need to salvage the environment’, </a:t>
            </a:r>
            <a:r>
              <a:rPr lang="aa-ET" sz="1800" i="1" dirty="0">
                <a:latin typeface="Times New Roman" panose="02020603050405020304" pitchFamily="18" charset="0"/>
                <a:cs typeface="Times New Roman" panose="02020603050405020304" pitchFamily="18" charset="0"/>
              </a:rPr>
              <a:t>Spectator</a:t>
            </a:r>
            <a:r>
              <a:rPr lang="aa-ET" sz="1800" dirty="0">
                <a:latin typeface="Times New Roman" panose="02020603050405020304" pitchFamily="18" charset="0"/>
                <a:cs typeface="Times New Roman" panose="02020603050405020304" pitchFamily="18" charset="0"/>
              </a:rPr>
              <a:t>, 10 July, p. 27.</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Boye, C. A. (2020) ‘Daboase water treatment plant in danger! ...as galamsey activities pollute </a:t>
            </a:r>
            <a:r>
              <a:rPr lang="en-US" sz="1800" dirty="0">
                <a:latin typeface="Times New Roman" panose="02020603050405020304" pitchFamily="18" charset="0"/>
                <a:cs typeface="Times New Roman" panose="02020603050405020304" pitchFamily="18" charset="0"/>
              </a:rPr>
              <a:t>R</a:t>
            </a:r>
            <a:r>
              <a:rPr lang="aa-ET" sz="1800" dirty="0">
                <a:latin typeface="Times New Roman" panose="02020603050405020304" pitchFamily="18" charset="0"/>
                <a:cs typeface="Times New Roman" panose="02020603050405020304" pitchFamily="18" charset="0"/>
              </a:rPr>
              <a:t>iver Pra ... GWCL rations water to residents of Amenfi East area’,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7 February, p. 15.</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Cooper, N. (2021) ‘Govt urged to protect water bodies against illegal mining activities’,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aa-ET" sz="1800" dirty="0" smtClean="0">
                <a:latin typeface="Times New Roman" panose="02020603050405020304" pitchFamily="18" charset="0"/>
                <a:cs typeface="Times New Roman" panose="02020603050405020304" pitchFamily="18" charset="0"/>
              </a:rPr>
              <a:t>24 </a:t>
            </a:r>
            <a:r>
              <a:rPr lang="aa-ET" sz="1800" dirty="0">
                <a:latin typeface="Times New Roman" panose="02020603050405020304" pitchFamily="18" charset="0"/>
                <a:cs typeface="Times New Roman" panose="02020603050405020304" pitchFamily="18" charset="0"/>
              </a:rPr>
              <a:t>March, p. 25.</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Daoyenikye, F. (2021) ‘Ya-Na pledges support for tree planting exercise’,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1 June, p. 23.</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Dapatem, D. A. (2021) ‘Project to mitigate flooding, solid waste management in Accra underway’,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aa-ET" sz="1800" i="1" dirty="0" smtClean="0">
                <a:latin typeface="Times New Roman" panose="02020603050405020304" pitchFamily="18" charset="0"/>
                <a:cs typeface="Times New Roman" panose="02020603050405020304" pitchFamily="18" charset="0"/>
              </a:rPr>
              <a:t>Dailly </a:t>
            </a:r>
            <a:r>
              <a:rPr lang="aa-ET" sz="1800" i="1" dirty="0">
                <a:latin typeface="Times New Roman" panose="02020603050405020304" pitchFamily="18" charset="0"/>
                <a:cs typeface="Times New Roman" panose="02020603050405020304" pitchFamily="18" charset="0"/>
              </a:rPr>
              <a:t>Graphic</a:t>
            </a:r>
            <a:r>
              <a:rPr lang="aa-ET" sz="1800" dirty="0">
                <a:latin typeface="Times New Roman" panose="02020603050405020304" pitchFamily="18" charset="0"/>
                <a:cs typeface="Times New Roman" panose="02020603050405020304" pitchFamily="18" charset="0"/>
              </a:rPr>
              <a:t>, 28 June, p. 24</a:t>
            </a:r>
            <a:r>
              <a:rPr lang="en-US" sz="1800" dirty="0" smtClean="0">
                <a:latin typeface="Times New Roman" panose="02020603050405020304" pitchFamily="18" charset="0"/>
                <a:cs typeface="Times New Roman" panose="02020603050405020304" pitchFamily="18" charset="0"/>
              </a:rPr>
              <a:t>, </a:t>
            </a:r>
            <a:r>
              <a:rPr lang="aa-ET" sz="1800" dirty="0" smtClean="0">
                <a:latin typeface="Times New Roman" panose="02020603050405020304" pitchFamily="18" charset="0"/>
                <a:cs typeface="Times New Roman" panose="02020603050405020304" pitchFamily="18" charset="0"/>
              </a:rPr>
              <a:t>41</a:t>
            </a:r>
            <a:r>
              <a:rPr lang="aa-ET"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Dartey, D. Y. (2019) ‘Plastics in the belly of the earth’, </a:t>
            </a:r>
            <a:r>
              <a:rPr lang="aa-ET" sz="1800" i="1" dirty="0">
                <a:latin typeface="Times New Roman" panose="02020603050405020304" pitchFamily="18" charset="0"/>
                <a:cs typeface="Times New Roman" panose="02020603050405020304" pitchFamily="18" charset="0"/>
              </a:rPr>
              <a:t>Spectator</a:t>
            </a:r>
            <a:r>
              <a:rPr lang="aa-ET" sz="1800" dirty="0">
                <a:latin typeface="Times New Roman" panose="02020603050405020304" pitchFamily="18" charset="0"/>
                <a:cs typeface="Times New Roman" panose="02020603050405020304" pitchFamily="18" charset="0"/>
              </a:rPr>
              <a:t>, 23 November, p. 09.</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Donkor, K. B. (2021) ‘Graphic dialogue on sanitation: Time to enhance education - Editor’, </a:t>
            </a:r>
            <a:r>
              <a:rPr lang="aa-ET" sz="1800" i="1" dirty="0">
                <a:latin typeface="Times New Roman" panose="02020603050405020304" pitchFamily="18" charset="0"/>
                <a:cs typeface="Times New Roman" panose="02020603050405020304" pitchFamily="18" charset="0"/>
              </a:rPr>
              <a:t>Dailly Graphic</a:t>
            </a:r>
            <a:r>
              <a:rPr lang="aa-ET"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aa-ET" sz="1800" dirty="0" smtClean="0">
                <a:latin typeface="Times New Roman" panose="02020603050405020304" pitchFamily="18" charset="0"/>
                <a:cs typeface="Times New Roman" panose="02020603050405020304" pitchFamily="18" charset="0"/>
              </a:rPr>
              <a:t>21 May</a:t>
            </a:r>
            <a:r>
              <a:rPr lang="aa-ET" sz="1800" dirty="0">
                <a:latin typeface="Times New Roman" panose="02020603050405020304" pitchFamily="18" charset="0"/>
                <a:cs typeface="Times New Roman" panose="02020603050405020304" pitchFamily="18" charset="0"/>
              </a:rPr>
              <a:t>, p. 33.</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Duodu, C. (2019) ‘If I had enough resources to award a meaningful prize’,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17 December, p. 08.</a:t>
            </a:r>
            <a:endParaRPr lang="en-US" sz="1800" dirty="0">
              <a:latin typeface="Times New Roman" panose="02020603050405020304" pitchFamily="18" charset="0"/>
              <a:cs typeface="Times New Roman" panose="02020603050405020304" pitchFamily="18" charset="0"/>
            </a:endParaRPr>
          </a:p>
          <a:p>
            <a:pPr algn="just">
              <a:lnSpc>
                <a:spcPct val="120000"/>
              </a:lnSpc>
              <a:buClr>
                <a:schemeClr val="accent6">
                  <a:lumMod val="75000"/>
                </a:schemeClr>
              </a:buClr>
            </a:pPr>
            <a:r>
              <a:rPr lang="aa-ET" sz="1800" dirty="0">
                <a:latin typeface="Times New Roman" panose="02020603050405020304" pitchFamily="18" charset="0"/>
                <a:cs typeface="Times New Roman" panose="02020603050405020304" pitchFamily="18" charset="0"/>
              </a:rPr>
              <a:t>Folley, B. G. (2021) ‘2 c’nities in 2 municipalities lack potable water’, </a:t>
            </a:r>
            <a:r>
              <a:rPr lang="aa-ET" sz="1800" i="1" dirty="0">
                <a:latin typeface="Times New Roman" panose="02020603050405020304" pitchFamily="18" charset="0"/>
                <a:cs typeface="Times New Roman" panose="02020603050405020304" pitchFamily="18" charset="0"/>
              </a:rPr>
              <a:t>Ghanaian Times</a:t>
            </a:r>
            <a:r>
              <a:rPr lang="aa-ET" sz="1800" dirty="0">
                <a:latin typeface="Times New Roman" panose="02020603050405020304" pitchFamily="18" charset="0"/>
                <a:cs typeface="Times New Roman" panose="02020603050405020304" pitchFamily="18" charset="0"/>
              </a:rPr>
              <a:t>, 24 March, p. 32.</a:t>
            </a:r>
            <a:endParaRPr lang="en-US" sz="18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37364"/>
            <a:ext cx="473075" cy="473075"/>
          </a:xfrm>
          <a:prstGeom prst="rect">
            <a:avLst/>
          </a:prstGeom>
        </p:spPr>
      </p:pic>
      <p:sp>
        <p:nvSpPr>
          <p:cNvPr id="10" name="Slide Number Placeholder 9"/>
          <p:cNvSpPr>
            <a:spLocks noGrp="1"/>
          </p:cNvSpPr>
          <p:nvPr>
            <p:ph type="sldNum" sz="quarter" idx="12"/>
          </p:nvPr>
        </p:nvSpPr>
        <p:spPr/>
        <p:txBody>
          <a:bodyPr/>
          <a:lstStyle/>
          <a:p>
            <a:fld id="{D1A02F51-68E8-4A58-A2DE-AF94332000A9}" type="slidenum">
              <a:rPr lang="en-US" smtClean="0"/>
              <a:t>22</a:t>
            </a:fld>
            <a:endParaRPr lang="en-US"/>
          </a:p>
        </p:txBody>
      </p:sp>
      <p:sp>
        <p:nvSpPr>
          <p:cNvPr id="11" name="Footer Placeholder 10"/>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17307480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51" y="519745"/>
            <a:ext cx="11262732" cy="5000106"/>
          </a:xfrm>
        </p:spPr>
        <p:txBody>
          <a:bodyPr>
            <a:noAutofit/>
          </a:bodyPr>
          <a:lstStyle/>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Folley, B. G. (2019) ‘Environment minister calls for radical action to minimise plastic use’,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11 </a:t>
            </a:r>
            <a:r>
              <a:rPr lang="aa-ET" sz="2000" dirty="0">
                <a:latin typeface="Times New Roman" panose="02020603050405020304" pitchFamily="18" charset="0"/>
                <a:cs typeface="Times New Roman" panose="02020603050405020304" pitchFamily="18" charset="0"/>
              </a:rPr>
              <a:t>October, p. 07.</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Fordjour, L. D. (2021) ‘Upper West marks World Environment Day’,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7 June, p. 25.</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Ghanaian Times Editorial (2021) ‘Chiefs can uproot the illegalities in our forests’,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19 </a:t>
            </a:r>
            <a:r>
              <a:rPr lang="aa-ET" sz="2000" dirty="0">
                <a:latin typeface="Times New Roman" panose="02020603050405020304" pitchFamily="18" charset="0"/>
                <a:cs typeface="Times New Roman" panose="02020603050405020304" pitchFamily="18" charset="0"/>
              </a:rPr>
              <a:t>May, p. 04.</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Gyasi, E. A. (2021) ‘Galamsey menace: The role of welding in the recovery process of Ghana’s polluted water bodies’,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7 July, p. 09.</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Kale-Dery, S. (2020) ‘Ghana charts road map to manage plastic waste’,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5 February, p. 25.</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Korankye, K. A. (2020) ‘Hurting the Tano river god with pollution’,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28 January, p. 10.</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Mensah, T</a:t>
            </a:r>
            <a:r>
              <a:rPr lang="en-US" sz="2000" dirty="0">
                <a:latin typeface="Times New Roman" panose="02020603050405020304" pitchFamily="18" charset="0"/>
                <a:cs typeface="Times New Roman" panose="02020603050405020304" pitchFamily="18" charset="0"/>
              </a:rPr>
              <a:t>.</a:t>
            </a:r>
            <a:r>
              <a:rPr lang="aa-ET" sz="2000" dirty="0">
                <a:latin typeface="Times New Roman" panose="02020603050405020304" pitchFamily="18" charset="0"/>
                <a:cs typeface="Times New Roman" panose="02020603050405020304" pitchFamily="18" charset="0"/>
              </a:rPr>
              <a:t> N</a:t>
            </a:r>
            <a:r>
              <a:rPr lang="en-US" sz="2000" dirty="0">
                <a:latin typeface="Times New Roman" panose="02020603050405020304" pitchFamily="18" charset="0"/>
                <a:cs typeface="Times New Roman" panose="02020603050405020304" pitchFamily="18" charset="0"/>
              </a:rPr>
              <a:t>.</a:t>
            </a:r>
            <a:r>
              <a:rPr lang="aa-ET" sz="2000" dirty="0">
                <a:latin typeface="Times New Roman" panose="02020603050405020304" pitchFamily="18" charset="0"/>
                <a:cs typeface="Times New Roman" panose="02020603050405020304" pitchFamily="18" charset="0"/>
              </a:rPr>
              <a:t> O</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Gyasi</a:t>
            </a:r>
            <a:r>
              <a:rPr lang="aa-ET" sz="2000" dirty="0">
                <a:latin typeface="Times New Roman" panose="02020603050405020304" pitchFamily="18" charset="0"/>
                <a:cs typeface="Times New Roman" panose="02020603050405020304" pitchFamily="18" charset="0"/>
              </a:rPr>
              <a:t>, E. A. (2021) ‘Goodbye to “Dumsor” ... harnessing renewables and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waste </a:t>
            </a:r>
            <a:r>
              <a:rPr lang="aa-ET" sz="2000" dirty="0">
                <a:latin typeface="Times New Roman" panose="02020603050405020304" pitchFamily="18" charset="0"/>
                <a:cs typeface="Times New Roman" panose="02020603050405020304" pitchFamily="18" charset="0"/>
              </a:rPr>
              <a:t>to generate sustainable electricity in Ghana’,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12 June, p. 08.</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Mustapha, S. (2019) ‘Restoring the vegetative cover of Akyem’, </a:t>
            </a:r>
            <a:r>
              <a:rPr lang="aa-ET" sz="2000" i="1" dirty="0">
                <a:latin typeface="Times New Roman" panose="02020603050405020304" pitchFamily="18" charset="0"/>
                <a:cs typeface="Times New Roman" panose="02020603050405020304" pitchFamily="18" charset="0"/>
              </a:rPr>
              <a:t>Graphic Business</a:t>
            </a:r>
            <a:r>
              <a:rPr lang="aa-ET" sz="2000" dirty="0">
                <a:latin typeface="Times New Roman" panose="02020603050405020304" pitchFamily="18" charset="0"/>
                <a:cs typeface="Times New Roman" panose="02020603050405020304" pitchFamily="18" charset="0"/>
              </a:rPr>
              <a:t>, 28 November, p. 36.</a:t>
            </a:r>
            <a:endParaRPr lang="en-US" sz="20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23</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59644053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39" y="463442"/>
            <a:ext cx="11369937" cy="5480158"/>
          </a:xfrm>
        </p:spPr>
        <p:txBody>
          <a:bodyPr>
            <a:noAutofit/>
          </a:bodyPr>
          <a:lstStyle/>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Ngnenbe, T. (2020) ‘Operation Vanguard team to be deployed at Oda River Forest reserve’,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24 January, p. 32.</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Nyavi, G. A. (2020) ‘Borla taxis </a:t>
            </a:r>
            <a:r>
              <a:rPr lang="en-US" sz="2000" dirty="0">
                <a:latin typeface="Times New Roman" panose="02020603050405020304" pitchFamily="18" charset="0"/>
                <a:cs typeface="Times New Roman" panose="02020603050405020304" pitchFamily="18" charset="0"/>
              </a:rPr>
              <a:t>given</a:t>
            </a:r>
            <a:r>
              <a:rPr lang="aa-ET" sz="2000" dirty="0">
                <a:latin typeface="Times New Roman" panose="02020603050405020304" pitchFamily="18" charset="0"/>
                <a:cs typeface="Times New Roman" panose="02020603050405020304" pitchFamily="18" charset="0"/>
              </a:rPr>
              <a:t> codes to prevent illegal dumping of waste’,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13 </a:t>
            </a:r>
            <a:r>
              <a:rPr lang="aa-ET" sz="2000" dirty="0">
                <a:latin typeface="Times New Roman" panose="02020603050405020304" pitchFamily="18" charset="0"/>
                <a:cs typeface="Times New Roman" panose="02020603050405020304" pitchFamily="18" charset="0"/>
              </a:rPr>
              <a:t>August, p. 44.</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Ocloo, D. R. (2020) ‘Management of liquid waste: Tema “leaks” from broken- down sewerage systems’,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9 September, p. 43.</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Ohene, E. (2021) ‘Green land of our birth’,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16 June, p. 10.</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Tachie-Menson, R. (2021) ‘Why Dormaahene tackles sanitation, environment matters with passion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and </a:t>
            </a:r>
            <a:r>
              <a:rPr lang="aa-ET" sz="2000" dirty="0">
                <a:latin typeface="Times New Roman" panose="02020603050405020304" pitchFamily="18" charset="0"/>
                <a:cs typeface="Times New Roman" panose="02020603050405020304" pitchFamily="18" charset="0"/>
              </a:rPr>
              <a:t>drive’,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16 August, p. 08.</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The Environment King (2019) ‘Operation cover the earth’,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14 December, p. ss06.</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Times Reporter (2021) ‘Reduce risks in water sector - A Rocha Ghana’,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24 March, p. 13.</a:t>
            </a:r>
            <a:endParaRPr lang="en-US" sz="20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302374"/>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24</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81775314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187" y="1017464"/>
            <a:ext cx="10596613" cy="5487520"/>
          </a:xfrm>
        </p:spPr>
        <p:txBody>
          <a:bodyPr>
            <a:noAutofit/>
          </a:bodyPr>
          <a:lstStyle/>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Abdul-Razak, R. (2020) ‘3 grabbed for illegal mining’,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31 January, p. 03.</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Ablakwa, S. O. (2021) ‘Arrest galamsey kingpins’,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8 June, p. 42.</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Ackaah-Kwarteng, K. (2021) ‘Burning excavators or not in galamsey fight?’,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19 </a:t>
            </a:r>
            <a:r>
              <a:rPr lang="aa-ET" sz="2000" dirty="0">
                <a:latin typeface="Times New Roman" panose="02020603050405020304" pitchFamily="18" charset="0"/>
                <a:cs typeface="Times New Roman" panose="02020603050405020304" pitchFamily="18" charset="0"/>
              </a:rPr>
              <a:t>May, p. 44.</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Adams, C. N. (2021) ‘Ban illegal mining for 1 year... to streamline mining industry - Okyehene’,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28 May, p. 18.</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Adams, C. N. (2021) ‘Clamp down on illegal mining to protect water bodies, prevent depletion of forest - Asantehene to govt’,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27 March, p. 15.</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Adams, C. N. (2021) ‘Galamsey canker is national emergency ... let’s resolve to end it - Stakeholders’,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16 April,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16</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17.</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Adams, C. N. (2021) ‘Govt bans manufacture of Changfangs countrywide’, </a:t>
            </a:r>
            <a:r>
              <a:rPr lang="aa-ET" sz="2000" i="1" dirty="0">
                <a:latin typeface="Times New Roman" panose="02020603050405020304" pitchFamily="18" charset="0"/>
                <a:cs typeface="Times New Roman" panose="02020603050405020304" pitchFamily="18" charset="0"/>
              </a:rPr>
              <a:t>Ghanaian Times</a:t>
            </a:r>
            <a:r>
              <a:rPr lang="aa-ET"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21 </a:t>
            </a:r>
            <a:r>
              <a:rPr lang="aa-ET" sz="2000" dirty="0">
                <a:latin typeface="Times New Roman" panose="02020603050405020304" pitchFamily="18" charset="0"/>
                <a:cs typeface="Times New Roman" panose="02020603050405020304" pitchFamily="18" charset="0"/>
              </a:rPr>
              <a:t>August, p. 07.</a:t>
            </a:r>
            <a:endParaRPr lang="en-US" sz="20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Adu-Gyamerah, E. (2021) ‘Don’t leave galamsey fight to politicians - Methodist Bishop’,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11 May, p. 23</a:t>
            </a:r>
            <a:r>
              <a:rPr lang="aa-ET"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38874"/>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25</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
        <p:nvSpPr>
          <p:cNvPr id="8" name="Title 1"/>
          <p:cNvSpPr>
            <a:spLocks noGrp="1"/>
          </p:cNvSpPr>
          <p:nvPr>
            <p:ph type="title"/>
          </p:nvPr>
        </p:nvSpPr>
        <p:spPr>
          <a:xfrm>
            <a:off x="624839" y="258654"/>
            <a:ext cx="11567161" cy="699075"/>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3000" b="1" dirty="0" smtClean="0">
                <a:solidFill>
                  <a:schemeClr val="bg2">
                    <a:lumMod val="10000"/>
                  </a:schemeClr>
                </a:solidFill>
                <a:latin typeface="Times New Roman" panose="02020603050405020304" pitchFamily="18" charset="0"/>
                <a:cs typeface="Times New Roman" panose="02020603050405020304" pitchFamily="18" charset="0"/>
              </a:rPr>
              <a:t>Newspaper </a:t>
            </a:r>
            <a:r>
              <a:rPr lang="en-US" sz="3000" b="1" dirty="0">
                <a:solidFill>
                  <a:schemeClr val="bg2">
                    <a:lumMod val="10000"/>
                  </a:schemeClr>
                </a:solidFill>
                <a:latin typeface="Times New Roman" panose="02020603050405020304" pitchFamily="18" charset="0"/>
                <a:cs typeface="Times New Roman" panose="02020603050405020304" pitchFamily="18" charset="0"/>
              </a:rPr>
              <a:t>Articles on </a:t>
            </a:r>
            <a:r>
              <a:rPr lang="en-US" sz="3000" b="1" dirty="0" smtClean="0">
                <a:solidFill>
                  <a:schemeClr val="bg2">
                    <a:lumMod val="10000"/>
                  </a:schemeClr>
                </a:solidFill>
                <a:latin typeface="Times New Roman" panose="02020603050405020304" pitchFamily="18" charset="0"/>
                <a:cs typeface="Times New Roman" panose="02020603050405020304" pitchFamily="18" charset="0"/>
              </a:rPr>
              <a:t>Illegal </a:t>
            </a:r>
            <a:r>
              <a:rPr lang="en-US" sz="3000" b="1" dirty="0">
                <a:solidFill>
                  <a:schemeClr val="bg2">
                    <a:lumMod val="10000"/>
                  </a:schemeClr>
                </a:solidFill>
                <a:latin typeface="Times New Roman" panose="02020603050405020304" pitchFamily="18" charset="0"/>
                <a:cs typeface="Times New Roman" panose="02020603050405020304" pitchFamily="18" charset="0"/>
              </a:rPr>
              <a:t>Mining </a:t>
            </a:r>
            <a:r>
              <a:rPr lang="en-US" sz="3000" b="1" dirty="0" smtClean="0">
                <a:solidFill>
                  <a:schemeClr val="bg2">
                    <a:lumMod val="10000"/>
                  </a:schemeClr>
                </a:solidFill>
                <a:latin typeface="Times New Roman" panose="02020603050405020304" pitchFamily="18" charset="0"/>
                <a:cs typeface="Times New Roman" panose="02020603050405020304" pitchFamily="18" charset="0"/>
              </a:rPr>
              <a:t>Activities</a:t>
            </a:r>
            <a:endParaRPr lang="en-US" sz="3000" dirty="0">
              <a:solidFill>
                <a:schemeClr val="bg2">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959283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517885"/>
            <a:ext cx="11295696" cy="5565067"/>
          </a:xfrm>
        </p:spPr>
        <p:txBody>
          <a:bodyPr>
            <a:noAutofit/>
          </a:bodyPr>
          <a:lstStyle/>
          <a:p>
            <a:pPr>
              <a:buClr>
                <a:schemeClr val="accent6">
                  <a:lumMod val="75000"/>
                </a:schemeClr>
              </a:buClr>
            </a:pPr>
            <a:r>
              <a:rPr lang="aa-ET" sz="2000" dirty="0">
                <a:latin typeface="Times New Roman" panose="02020603050405020304" pitchFamily="18" charset="0"/>
                <a:cs typeface="Times New Roman" panose="02020603050405020304" pitchFamily="18" charset="0"/>
              </a:rPr>
              <a:t>Adzei</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C.</a:t>
            </a:r>
            <a:r>
              <a:rPr lang="en-US" sz="2000" dirty="0">
                <a:latin typeface="Times New Roman" panose="02020603050405020304" pitchFamily="18" charset="0"/>
                <a:cs typeface="Times New Roman" panose="02020603050405020304" pitchFamily="18" charset="0"/>
              </a:rPr>
              <a:t> B</a:t>
            </a:r>
            <a:r>
              <a:rPr lang="aa-ET" sz="2000" dirty="0">
                <a:latin typeface="Times New Roman" panose="02020603050405020304" pitchFamily="18" charset="0"/>
                <a:cs typeface="Times New Roman" panose="02020603050405020304" pitchFamily="18" charset="0"/>
              </a:rPr>
              <a:t> (2021) ‘Bonsa residents lament galamseyers polluting River Bonsa’,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13 </a:t>
            </a:r>
            <a:r>
              <a:rPr lang="aa-ET" sz="2000" dirty="0">
                <a:latin typeface="Times New Roman" panose="02020603050405020304" pitchFamily="18" charset="0"/>
                <a:cs typeface="Times New Roman" panose="02020603050405020304" pitchFamily="18" charset="0"/>
              </a:rPr>
              <a:t>April, p. 23.</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Adzei, C. B. (2021) ‘4 “galamseyers” arrested at Kwakukrom’,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8 July, p. 03.</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Adzei, C. B. (2021) ‘Illegal mining affecting water production in Daboase’, </a:t>
            </a:r>
            <a:r>
              <a:rPr lang="aa-ET" sz="2000" i="1" dirty="0" smtClean="0">
                <a:latin typeface="Times New Roman" panose="02020603050405020304" pitchFamily="18" charset="0"/>
                <a:cs typeface="Times New Roman" panose="02020603050405020304" pitchFamily="18" charset="0"/>
              </a:rPr>
              <a:t>Ghanaian </a:t>
            </a:r>
            <a:r>
              <a:rPr lang="aa-ET" sz="2000" i="1" dirty="0">
                <a:latin typeface="Times New Roman" panose="02020603050405020304" pitchFamily="18" charset="0"/>
                <a:cs typeface="Times New Roman" panose="02020603050405020304" pitchFamily="18" charset="0"/>
              </a:rPr>
              <a:t>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21 </a:t>
            </a:r>
            <a:r>
              <a:rPr lang="aa-ET" sz="2000" dirty="0">
                <a:latin typeface="Times New Roman" panose="02020603050405020304" pitchFamily="18" charset="0"/>
                <a:cs typeface="Times New Roman" panose="02020603050405020304" pitchFamily="18" charset="0"/>
              </a:rPr>
              <a:t>April, p. 25.</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Adzei, C</a:t>
            </a:r>
            <a:r>
              <a:rPr lang="en-US" sz="2000" dirty="0">
                <a:latin typeface="Times New Roman" panose="02020603050405020304" pitchFamily="18" charset="0"/>
                <a:cs typeface="Times New Roman" panose="02020603050405020304" pitchFamily="18" charset="0"/>
              </a:rPr>
              <a:t>.</a:t>
            </a:r>
            <a:r>
              <a:rPr lang="aa-ET" sz="2000" dirty="0">
                <a:latin typeface="Times New Roman" panose="02020603050405020304" pitchFamily="18" charset="0"/>
                <a:cs typeface="Times New Roman" panose="02020603050405020304" pitchFamily="18" charset="0"/>
              </a:rPr>
              <a:t> B</a:t>
            </a:r>
            <a:r>
              <a:rPr lang="en-US" sz="2000" dirty="0">
                <a:latin typeface="Times New Roman" panose="02020603050405020304" pitchFamily="18" charset="0"/>
                <a:cs typeface="Times New Roman" panose="02020603050405020304" pitchFamily="18" charset="0"/>
              </a:rPr>
              <a:t>. and </a:t>
            </a:r>
            <a:r>
              <a:rPr lang="aa-ET" sz="2000" dirty="0">
                <a:latin typeface="Times New Roman" panose="02020603050405020304" pitchFamily="18" charset="0"/>
                <a:cs typeface="Times New Roman" panose="02020603050405020304" pitchFamily="18" charset="0"/>
              </a:rPr>
              <a:t>Sekyere, Y. T. (2021) ‘Sanitation minister tasks chiefs to join fight against galamsey’,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21 April, p. 17.</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Agyeman, N. K. (2019) ‘Withdrawal of </a:t>
            </a:r>
            <a:r>
              <a:rPr lang="en-US" sz="2000" dirty="0">
                <a:latin typeface="Times New Roman" panose="02020603050405020304" pitchFamily="18" charset="0"/>
                <a:cs typeface="Times New Roman" panose="02020603050405020304" pitchFamily="18" charset="0"/>
              </a:rPr>
              <a:t>operation</a:t>
            </a:r>
            <a:r>
              <a:rPr lang="aa-ET" sz="2000" dirty="0">
                <a:latin typeface="Times New Roman" panose="02020603050405020304" pitchFamily="18" charset="0"/>
                <a:cs typeface="Times New Roman" panose="02020603050405020304" pitchFamily="18" charset="0"/>
              </a:rPr>
              <a:t> vanguard will have dire consequences’, </a:t>
            </a:r>
            <a:r>
              <a:rPr lang="aa-ET" sz="2000" i="1" dirty="0" smtClean="0">
                <a:latin typeface="Times New Roman" panose="02020603050405020304" pitchFamily="18" charset="0"/>
                <a:cs typeface="Times New Roman" panose="02020603050405020304" pitchFamily="18" charset="0"/>
              </a:rPr>
              <a:t>Dailly </a:t>
            </a:r>
            <a:r>
              <a:rPr lang="en-US" sz="2000" i="1" dirty="0" smtClean="0">
                <a:latin typeface="Times New Roman" panose="02020603050405020304" pitchFamily="18" charset="0"/>
                <a:cs typeface="Times New Roman" panose="02020603050405020304" pitchFamily="18" charset="0"/>
              </a:rPr>
              <a:t> </a:t>
            </a:r>
            <a:r>
              <a:rPr lang="aa-ET" sz="2000" i="1" dirty="0" smtClean="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22 November, p. 20.</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Agyeman, N. K. (2021) ‘China doesn’t condone illegal mining - Ambassador’,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22 May,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01</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03</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Agyeman, N. K. (2021) ‘Jinapor justifies burning of excavators’,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 July, </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p. 16</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56</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Agyeman, T. A. (2019) Minister decries destruction of cocoa farms by “galamseyers</a:t>
            </a:r>
            <a:r>
              <a:rPr lang="en-US" sz="2000" dirty="0">
                <a:latin typeface="Times New Roman" panose="02020603050405020304" pitchFamily="18" charset="0"/>
                <a:cs typeface="Times New Roman" panose="02020603050405020304" pitchFamily="18" charset="0"/>
              </a:rPr>
              <a:t>”</a:t>
            </a:r>
            <a:r>
              <a:rPr lang="aa-ET" sz="2000" dirty="0">
                <a:latin typeface="Times New Roman" panose="02020603050405020304" pitchFamily="18" charset="0"/>
                <a:cs typeface="Times New Roman" panose="02020603050405020304" pitchFamily="18" charset="0"/>
              </a:rPr>
              <a:t>,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3 December, p. 03.</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Agyeman, T. A. (2021) ‘3 get 15 years for engaging in “galamsey”’,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13 May, p. 03.</a:t>
            </a:r>
            <a:endParaRPr lang="en-US" sz="20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30622"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26</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72098601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2283" y="427280"/>
            <a:ext cx="11216497" cy="5594379"/>
          </a:xfrm>
        </p:spPr>
        <p:txBody>
          <a:bodyPr>
            <a:noAutofit/>
          </a:bodyPr>
          <a:lstStyle/>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Agyeman, T. A. (2021) ‘Support President to stop illegal mining - Ms Dapaah’,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19 </a:t>
            </a:r>
            <a:r>
              <a:rPr lang="aa-ET" sz="2000" dirty="0">
                <a:latin typeface="Times New Roman" panose="02020603050405020304" pitchFamily="18" charset="0"/>
                <a:cs typeface="Times New Roman" panose="02020603050405020304" pitchFamily="18" charset="0"/>
              </a:rPr>
              <a:t>May, p. 10.</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Aklorbortu, D. </a:t>
            </a:r>
            <a:r>
              <a:rPr lang="en-US" sz="2000" dirty="0">
                <a:latin typeface="Times New Roman" panose="02020603050405020304" pitchFamily="18" charset="0"/>
                <a:cs typeface="Times New Roman" panose="02020603050405020304" pitchFamily="18" charset="0"/>
              </a:rPr>
              <a:t>K.</a:t>
            </a:r>
            <a:r>
              <a:rPr lang="aa-ET" sz="2000" dirty="0">
                <a:latin typeface="Times New Roman" panose="02020603050405020304" pitchFamily="18" charset="0"/>
                <a:cs typeface="Times New Roman" panose="02020603050405020304" pitchFamily="18" charset="0"/>
              </a:rPr>
              <a:t> (2020) ‘4 perish in galamsey pit at Ellembelle’,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22 January, p. 16.</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Aklorbortu, D. </a:t>
            </a:r>
            <a:r>
              <a:rPr lang="en-US" sz="2000" dirty="0">
                <a:latin typeface="Times New Roman" panose="02020603050405020304" pitchFamily="18" charset="0"/>
                <a:cs typeface="Times New Roman" panose="02020603050405020304" pitchFamily="18" charset="0"/>
              </a:rPr>
              <a:t>K.</a:t>
            </a:r>
            <a:r>
              <a:rPr lang="aa-ET" sz="2000" dirty="0">
                <a:latin typeface="Times New Roman" panose="02020603050405020304" pitchFamily="18" charset="0"/>
                <a:cs typeface="Times New Roman" panose="02020603050405020304" pitchFamily="18" charset="0"/>
              </a:rPr>
              <a:t> (2020) ‘Water shortage hits Sekondi Takoradi, Galamsey resurgence blamed for situation’,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29 January, p. 23.</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Aklorbortu, D. </a:t>
            </a:r>
            <a:r>
              <a:rPr lang="en-US" sz="2000" dirty="0">
                <a:latin typeface="Times New Roman" panose="02020603050405020304" pitchFamily="18" charset="0"/>
                <a:cs typeface="Times New Roman" panose="02020603050405020304" pitchFamily="18" charset="0"/>
              </a:rPr>
              <a:t>K.</a:t>
            </a:r>
            <a:r>
              <a:rPr lang="aa-ET" sz="2000" dirty="0">
                <a:latin typeface="Times New Roman" panose="02020603050405020304" pitchFamily="18" charset="0"/>
                <a:cs typeface="Times New Roman" panose="02020603050405020304" pitchFamily="18" charset="0"/>
              </a:rPr>
              <a:t> (2021) ‘Illegal miners in Ellembelle destroy environment, Assembly moves in to halt activities’,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24 March, p. 27.</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Aklorbortu, D. </a:t>
            </a:r>
            <a:r>
              <a:rPr lang="en-US" sz="2000" dirty="0">
                <a:latin typeface="Times New Roman" panose="02020603050405020304" pitchFamily="18" charset="0"/>
                <a:cs typeface="Times New Roman" panose="02020603050405020304" pitchFamily="18" charset="0"/>
              </a:rPr>
              <a:t>K.</a:t>
            </a:r>
            <a:r>
              <a:rPr lang="aa-ET"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and</a:t>
            </a:r>
            <a:r>
              <a:rPr lang="aa-ET" sz="2000" dirty="0">
                <a:latin typeface="Times New Roman" panose="02020603050405020304" pitchFamily="18" charset="0"/>
                <a:cs typeface="Times New Roman" panose="02020603050405020304" pitchFamily="18" charset="0"/>
              </a:rPr>
              <a:t> D</a:t>
            </a:r>
            <a:r>
              <a:rPr lang="en-US" sz="2000" dirty="0" err="1">
                <a:latin typeface="Times New Roman" panose="02020603050405020304" pitchFamily="18" charset="0"/>
                <a:cs typeface="Times New Roman" panose="02020603050405020304" pitchFamily="18" charset="0"/>
              </a:rPr>
              <a:t>zodzegbe</a:t>
            </a:r>
            <a:r>
              <a:rPr lang="aa-ET" sz="2000" dirty="0">
                <a:latin typeface="Times New Roman" panose="02020603050405020304" pitchFamily="18" charset="0"/>
                <a:cs typeface="Times New Roman" panose="02020603050405020304" pitchFamily="18" charset="0"/>
              </a:rPr>
              <a:t>. A. (2021) ‘3 illegal miners jailed 45 yrs., fined GHC 720,000’,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10 June, p. 41.</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Ali, B. M. (2020) ‘Two “illegal miners” die in abandoned pit’,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 February, p. 13.</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Ali, B. M. (2020) ‘We’re determined to win fight against illegal mining - President’,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14 </a:t>
            </a:r>
            <a:r>
              <a:rPr lang="aa-ET" sz="2000" dirty="0">
                <a:latin typeface="Times New Roman" panose="02020603050405020304" pitchFamily="18" charset="0"/>
                <a:cs typeface="Times New Roman" panose="02020603050405020304" pitchFamily="18" charset="0"/>
              </a:rPr>
              <a:t>September, p. </a:t>
            </a:r>
            <a:r>
              <a:rPr lang="aa-ET" sz="2000" dirty="0">
                <a:solidFill>
                  <a:schemeClr val="bg2">
                    <a:lumMod val="10000"/>
                  </a:schemeClr>
                </a:solidFill>
                <a:latin typeface="Times New Roman" panose="02020603050405020304" pitchFamily="18" charset="0"/>
                <a:cs typeface="Times New Roman" panose="02020603050405020304" pitchFamily="18" charset="0"/>
              </a:rPr>
              <a:t>32</a:t>
            </a:r>
            <a:r>
              <a:rPr lang="en-US" sz="2000" dirty="0" smtClean="0">
                <a:solidFill>
                  <a:schemeClr val="bg2">
                    <a:lumMod val="10000"/>
                  </a:schemeClr>
                </a:solidFill>
                <a:latin typeface="Times New Roman" panose="02020603050405020304" pitchFamily="18" charset="0"/>
                <a:cs typeface="Times New Roman" panose="02020603050405020304" pitchFamily="18" charset="0"/>
              </a:rPr>
              <a:t>, </a:t>
            </a:r>
            <a:r>
              <a:rPr lang="aa-ET" sz="2000" dirty="0" smtClean="0">
                <a:solidFill>
                  <a:schemeClr val="bg2">
                    <a:lumMod val="10000"/>
                  </a:schemeClr>
                </a:solidFill>
                <a:latin typeface="Times New Roman" panose="02020603050405020304" pitchFamily="18" charset="0"/>
                <a:cs typeface="Times New Roman" panose="02020603050405020304" pitchFamily="18" charset="0"/>
              </a:rPr>
              <a:t>49</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Amenuveve, V. (2021) ‘Minister reiterates govt’s commitment to responsible mining’,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21 </a:t>
            </a:r>
            <a:r>
              <a:rPr lang="aa-ET" sz="2000" dirty="0">
                <a:latin typeface="Times New Roman" panose="02020603050405020304" pitchFamily="18" charset="0"/>
                <a:cs typeface="Times New Roman" panose="02020603050405020304" pitchFamily="18" charset="0"/>
              </a:rPr>
              <a:t>May, p. 27.</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27</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88048768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2231" y="223150"/>
            <a:ext cx="11205634" cy="6074461"/>
          </a:xfrm>
        </p:spPr>
        <p:txBody>
          <a:bodyPr>
            <a:noAutofit/>
          </a:bodyPr>
          <a:lstStyle/>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Andoh, V. </a:t>
            </a:r>
            <a:r>
              <a:rPr lang="en-US" sz="2000" dirty="0">
                <a:latin typeface="Times New Roman" panose="02020603050405020304" pitchFamily="18" charset="0"/>
                <a:cs typeface="Times New Roman" panose="02020603050405020304" pitchFamily="18" charset="0"/>
              </a:rPr>
              <a:t>W.</a:t>
            </a:r>
            <a:r>
              <a:rPr lang="aa-ET" sz="2000" dirty="0">
                <a:latin typeface="Times New Roman" panose="02020603050405020304" pitchFamily="18" charset="0"/>
                <a:cs typeface="Times New Roman" panose="02020603050405020304" pitchFamily="18" charset="0"/>
              </a:rPr>
              <a:t> (2021) ‘China does not condone illegal mining, ball in our court’,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29 </a:t>
            </a:r>
            <a:r>
              <a:rPr lang="aa-ET" sz="2000" dirty="0">
                <a:latin typeface="Times New Roman" panose="02020603050405020304" pitchFamily="18" charset="0"/>
                <a:cs typeface="Times New Roman" panose="02020603050405020304" pitchFamily="18" charset="0"/>
              </a:rPr>
              <a:t>May, p. </a:t>
            </a:r>
            <a:r>
              <a:rPr lang="aa-ET" sz="2000" dirty="0">
                <a:solidFill>
                  <a:schemeClr val="bg2">
                    <a:lumMod val="10000"/>
                  </a:schemeClr>
                </a:solidFill>
                <a:latin typeface="Times New Roman" panose="02020603050405020304" pitchFamily="18" charset="0"/>
                <a:cs typeface="Times New Roman" panose="02020603050405020304" pitchFamily="18" charset="0"/>
              </a:rPr>
              <a:t>07</a:t>
            </a:r>
            <a:r>
              <a:rPr lang="en-US" sz="2000" dirty="0" smtClean="0">
                <a:solidFill>
                  <a:schemeClr val="bg2">
                    <a:lumMod val="10000"/>
                  </a:schemeClr>
                </a:solidFill>
                <a:latin typeface="Times New Roman" panose="02020603050405020304" pitchFamily="18" charset="0"/>
                <a:cs typeface="Times New Roman" panose="02020603050405020304" pitchFamily="18" charset="0"/>
              </a:rPr>
              <a:t>, </a:t>
            </a:r>
            <a:r>
              <a:rPr lang="aa-ET" sz="2000" dirty="0" smtClean="0">
                <a:solidFill>
                  <a:schemeClr val="bg2">
                    <a:lumMod val="10000"/>
                  </a:schemeClr>
                </a:solidFill>
                <a:latin typeface="Times New Roman" panose="02020603050405020304" pitchFamily="18" charset="0"/>
                <a:cs typeface="Times New Roman" panose="02020603050405020304" pitchFamily="18" charset="0"/>
              </a:rPr>
              <a:t>10</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Andoh, V. W. (2021) ‘Hope of Ankobra, resolve to overcome galamsey’,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12 </a:t>
            </a:r>
            <a:r>
              <a:rPr lang="aa-ET" sz="2000" dirty="0">
                <a:latin typeface="Times New Roman" panose="02020603050405020304" pitchFamily="18" charset="0"/>
                <a:cs typeface="Times New Roman" panose="02020603050405020304" pitchFamily="18" charset="0"/>
              </a:rPr>
              <a:t>June,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a:t>
            </a:r>
            <a:r>
              <a:rPr lang="aa-ET" sz="2000" dirty="0">
                <a:solidFill>
                  <a:schemeClr val="bg2">
                    <a:lumMod val="10000"/>
                  </a:schemeClr>
                </a:solidFill>
                <a:latin typeface="Times New Roman" panose="02020603050405020304" pitchFamily="18" charset="0"/>
                <a:cs typeface="Times New Roman" panose="02020603050405020304" pitchFamily="18" charset="0"/>
              </a:rPr>
              <a:t>07</a:t>
            </a:r>
            <a:r>
              <a:rPr lang="en-US" sz="2000" dirty="0" smtClean="0">
                <a:solidFill>
                  <a:schemeClr val="bg2">
                    <a:lumMod val="10000"/>
                  </a:schemeClr>
                </a:solidFill>
                <a:latin typeface="Times New Roman" panose="02020603050405020304" pitchFamily="18" charset="0"/>
                <a:cs typeface="Times New Roman" panose="02020603050405020304" pitchFamily="18" charset="0"/>
              </a:rPr>
              <a:t>, </a:t>
            </a:r>
            <a:r>
              <a:rPr lang="aa-ET" sz="2000" dirty="0" smtClean="0">
                <a:solidFill>
                  <a:schemeClr val="bg2">
                    <a:lumMod val="10000"/>
                  </a:schemeClr>
                </a:solidFill>
                <a:latin typeface="Times New Roman" panose="02020603050405020304" pitchFamily="18" charset="0"/>
                <a:cs typeface="Times New Roman" panose="02020603050405020304" pitchFamily="18" charset="0"/>
              </a:rPr>
              <a:t>10</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Ankomah, A. A. (2021) ‘Beyond fight against galamsey - fixing regulation gap’,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 </a:t>
            </a:r>
            <a:r>
              <a:rPr lang="aa-ET" sz="2000" dirty="0">
                <a:latin typeface="Times New Roman" panose="02020603050405020304" pitchFamily="18" charset="0"/>
                <a:cs typeface="Times New Roman" panose="02020603050405020304" pitchFamily="18" charset="0"/>
              </a:rPr>
              <a:t>July, p. 28.</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en-US" sz="2000" dirty="0">
                <a:latin typeface="Times New Roman" panose="02020603050405020304" pitchFamily="18" charset="0"/>
                <a:cs typeface="Times New Roman" panose="02020603050405020304" pitchFamily="18" charset="0"/>
              </a:rPr>
              <a:t>Anonymous</a:t>
            </a:r>
            <a:r>
              <a:rPr lang="aa-ET" sz="2000" dirty="0">
                <a:latin typeface="Times New Roman" panose="02020603050405020304" pitchFamily="18" charset="0"/>
                <a:cs typeface="Times New Roman" panose="02020603050405020304" pitchFamily="18" charset="0"/>
              </a:rPr>
              <a:t> (2021) ‘Illegal mining allegation: Court awards Prof. Frimpong Boateng GHC </a:t>
            </a:r>
            <a:r>
              <a:rPr lang="aa-ET" sz="2000" dirty="0" smtClean="0">
                <a:latin typeface="Times New Roman" panose="02020603050405020304" pitchFamily="18" charset="0"/>
                <a:cs typeface="Times New Roman" panose="02020603050405020304" pitchFamily="18" charset="0"/>
              </a:rPr>
              <a:t>1m</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damages</a:t>
            </a:r>
            <a:r>
              <a:rPr lang="aa-ET" sz="2000" dirty="0">
                <a:latin typeface="Times New Roman" panose="02020603050405020304" pitchFamily="18" charset="0"/>
                <a:cs typeface="Times New Roman" panose="02020603050405020304" pitchFamily="18" charset="0"/>
              </a:rPr>
              <a:t>’,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21 August, p. 10.</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Asare, G. E. (2021) ‘Identify, prosecute sponsors of illegal mining - Dr Lartey’,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12 </a:t>
            </a:r>
            <a:r>
              <a:rPr lang="aa-ET" sz="2000" dirty="0">
                <a:latin typeface="Times New Roman" panose="02020603050405020304" pitchFamily="18" charset="0"/>
                <a:cs typeface="Times New Roman" panose="02020603050405020304" pitchFamily="18" charset="0"/>
              </a:rPr>
              <a:t>May, p. 19.</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Asiedu-Addo, S. (2021) ‘2 Breman galamsey pit owners arrested’,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28 May, p. 29.</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Asiedu-Addo, S. (2021) ‘Breman Brofoyedur tragedy</a:t>
            </a:r>
            <a:r>
              <a:rPr lang="en-US" sz="2000" dirty="0">
                <a:latin typeface="Times New Roman" panose="02020603050405020304" pitchFamily="18" charset="0"/>
                <a:cs typeface="Times New Roman" panose="02020603050405020304" pitchFamily="18" charset="0"/>
              </a:rPr>
              <a:t>:</a:t>
            </a:r>
            <a:r>
              <a:rPr lang="aa-ET" sz="2000" dirty="0">
                <a:latin typeface="Times New Roman" panose="02020603050405020304" pitchFamily="18" charset="0"/>
                <a:cs typeface="Times New Roman" panose="02020603050405020304" pitchFamily="18" charset="0"/>
              </a:rPr>
              <a:t> Why 13-year-old boy died in galamsey pit’,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5 June, p. 22.</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Asiedu-Addo, S. (2021) ‘Dozens trapped in galamsey pit at Breman Brofoyedur’, </a:t>
            </a: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27 </a:t>
            </a:r>
            <a:r>
              <a:rPr lang="aa-ET" sz="2000" dirty="0">
                <a:latin typeface="Times New Roman" panose="02020603050405020304" pitchFamily="18" charset="0"/>
                <a:cs typeface="Times New Roman" panose="02020603050405020304" pitchFamily="18" charset="0"/>
              </a:rPr>
              <a:t>May, p. 16.</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Asiedu-Addo, S. (2021) ‘Illegal mining hampers flow of River Offin’,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18 May, p. 23.</a:t>
            </a:r>
            <a:endParaRPr lang="en-US" sz="2000" dirty="0">
              <a:latin typeface="Times New Roman" panose="02020603050405020304" pitchFamily="18" charset="0"/>
              <a:cs typeface="Times New Roman" panose="02020603050405020304" pitchFamily="18" charset="0"/>
            </a:endParaRPr>
          </a:p>
          <a:p>
            <a:pPr marL="0" indent="0">
              <a:lnSpc>
                <a:spcPct val="100000"/>
              </a:lnSpc>
              <a:buClr>
                <a:schemeClr val="accent6">
                  <a:lumMod val="75000"/>
                </a:schemeClr>
              </a:buClr>
              <a:buNone/>
            </a:pP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28</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61900981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4566" y="371674"/>
            <a:ext cx="11082867" cy="5565067"/>
          </a:xfrm>
        </p:spPr>
        <p:txBody>
          <a:bodyPr>
            <a:noAutofit/>
          </a:bodyPr>
          <a:lstStyle/>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Asmah, F. G. (2021) ‘Galamsey fight: </a:t>
            </a:r>
            <a:r>
              <a:rPr lang="en-US" sz="1900" dirty="0">
                <a:latin typeface="Times New Roman" panose="02020603050405020304" pitchFamily="18" charset="0"/>
                <a:cs typeface="Times New Roman" panose="02020603050405020304" pitchFamily="18" charset="0"/>
              </a:rPr>
              <a:t>Government</a:t>
            </a:r>
            <a:r>
              <a:rPr lang="aa-ET" sz="1900" dirty="0">
                <a:latin typeface="Times New Roman" panose="02020603050405020304" pitchFamily="18" charset="0"/>
                <a:cs typeface="Times New Roman" panose="02020603050405020304" pitchFamily="18" charset="0"/>
              </a:rPr>
              <a:t> must investigate this!!!’, </a:t>
            </a:r>
            <a:r>
              <a:rPr lang="aa-ET" sz="1900" i="1" dirty="0">
                <a:latin typeface="Times New Roman" panose="02020603050405020304" pitchFamily="18" charset="0"/>
                <a:cs typeface="Times New Roman" panose="02020603050405020304" pitchFamily="18" charset="0"/>
              </a:rPr>
              <a:t>Spectator</a:t>
            </a:r>
            <a:r>
              <a:rPr lang="aa-ET" sz="1900" dirty="0">
                <a:latin typeface="Times New Roman" panose="02020603050405020304" pitchFamily="18" charset="0"/>
                <a:cs typeface="Times New Roman" panose="02020603050405020304" pitchFamily="18" charset="0"/>
              </a:rPr>
              <a:t>, 15 May, p. 13.</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Asmah, F. G. (2021) ‘Galamsey plunder: Asomah-Cheremeh “cleared”?’, </a:t>
            </a:r>
            <a:r>
              <a:rPr lang="aa-ET" sz="1900" i="1" dirty="0">
                <a:latin typeface="Times New Roman" panose="02020603050405020304" pitchFamily="18" charset="0"/>
                <a:cs typeface="Times New Roman" panose="02020603050405020304" pitchFamily="18" charset="0"/>
              </a:rPr>
              <a:t>Spectator</a:t>
            </a:r>
            <a:r>
              <a:rPr lang="aa-ET" sz="1900" dirty="0">
                <a:latin typeface="Times New Roman" panose="02020603050405020304" pitchFamily="18" charset="0"/>
                <a:cs typeface="Times New Roman" panose="02020603050405020304" pitchFamily="18" charset="0"/>
              </a:rPr>
              <a:t>, 22 May, p. 13.</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Asmah, K. (2021) ‘Lands minister must succeed in galamsey fight’,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20 April, p. 17.</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Baah, A</a:t>
            </a:r>
            <a:r>
              <a:rPr lang="en-US" sz="1900" dirty="0">
                <a:latin typeface="Times New Roman" panose="02020603050405020304" pitchFamily="18" charset="0"/>
                <a:cs typeface="Times New Roman" panose="02020603050405020304" pitchFamily="18" charset="0"/>
              </a:rPr>
              <a:t>. and </a:t>
            </a:r>
            <a:r>
              <a:rPr lang="aa-ET" sz="1900" dirty="0">
                <a:latin typeface="Times New Roman" panose="02020603050405020304" pitchFamily="18" charset="0"/>
                <a:cs typeface="Times New Roman" panose="02020603050405020304" pitchFamily="18" charset="0"/>
              </a:rPr>
              <a:t>Appiagyei, P. D. (2021) ‘Galamsey menace: President is right’,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7 June, p. 37.</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Baidoo, F. A. (2020) ‘Illegal Mining</a:t>
            </a:r>
            <a:r>
              <a:rPr lang="en-US" sz="1900" dirty="0">
                <a:latin typeface="Times New Roman" panose="02020603050405020304" pitchFamily="18" charset="0"/>
                <a:cs typeface="Times New Roman" panose="02020603050405020304" pitchFamily="18" charset="0"/>
              </a:rPr>
              <a:t> bounce</a:t>
            </a:r>
            <a:r>
              <a:rPr lang="aa-ET" sz="1900" dirty="0">
                <a:latin typeface="Times New Roman" panose="02020603050405020304" pitchFamily="18" charset="0"/>
                <a:cs typeface="Times New Roman" panose="02020603050405020304" pitchFamily="18" charset="0"/>
              </a:rPr>
              <a:t>s back in Konongo Odumase’,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18 August, p. 53.</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Baneseh, M. A. (2019) ‘“Exton Cubic mining leases invalid”’,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 August, p. 54.</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Bentil, N. L. (2020) ‘Unrestrained mining causes havoc at Kwabeng’,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25 January, p. 12</a:t>
            </a:r>
            <a:r>
              <a:rPr lang="en-US" sz="1900" dirty="0" smtClean="0">
                <a:latin typeface="Times New Roman" panose="02020603050405020304" pitchFamily="18" charset="0"/>
                <a:cs typeface="Times New Roman" panose="02020603050405020304" pitchFamily="18" charset="0"/>
              </a:rPr>
              <a:t>, </a:t>
            </a:r>
            <a:r>
              <a:rPr lang="aa-ET" sz="1900" dirty="0" smtClean="0">
                <a:latin typeface="Times New Roman" panose="02020603050405020304" pitchFamily="18" charset="0"/>
                <a:cs typeface="Times New Roman" panose="02020603050405020304" pitchFamily="18" charset="0"/>
              </a:rPr>
              <a:t>21</a:t>
            </a:r>
            <a:r>
              <a:rPr lang="aa-ET" sz="1900" dirty="0">
                <a:latin typeface="Times New Roman" panose="02020603050405020304" pitchFamily="18" charset="0"/>
                <a:cs typeface="Times New Roman" panose="02020603050405020304" pitchFamily="18" charset="0"/>
              </a:rPr>
              <a:t>.</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Boadu, K. A. (2021) ‘Remain resolute in galamsey fight, Friends of rivers urges President Akufo-Addo’,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19 May, p. 40.</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Boafo, Y. (2021) ‘Don’t burn excavators’, </a:t>
            </a:r>
            <a:r>
              <a:rPr lang="aa-ET" sz="1900" i="1" dirty="0">
                <a:latin typeface="Times New Roman" panose="02020603050405020304" pitchFamily="18" charset="0"/>
                <a:cs typeface="Times New Roman" panose="02020603050405020304" pitchFamily="18" charset="0"/>
              </a:rPr>
              <a:t>Spectator</a:t>
            </a:r>
            <a:r>
              <a:rPr lang="aa-ET" sz="1900" dirty="0">
                <a:latin typeface="Times New Roman" panose="02020603050405020304" pitchFamily="18" charset="0"/>
                <a:cs typeface="Times New Roman" panose="02020603050405020304" pitchFamily="18" charset="0"/>
              </a:rPr>
              <a:t>, 15 May, p. 04. </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Bonney, E. (2021) ‘Apply anti-galamsey laws rigidly - Consultative Dialogue’,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16 </a:t>
            </a:r>
            <a:r>
              <a:rPr lang="aa-ET" sz="1900" dirty="0">
                <a:latin typeface="Times New Roman" panose="02020603050405020304" pitchFamily="18" charset="0"/>
                <a:cs typeface="Times New Roman" panose="02020603050405020304" pitchFamily="18" charset="0"/>
              </a:rPr>
              <a:t>April, p. 20.</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Cameron, D. (2020) ‘Even if you win by promoting galamsey, can you govern people who have no water?’,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25 August, p. 06</a:t>
            </a:r>
            <a:r>
              <a:rPr lang="en-US" sz="1900" dirty="0">
                <a:latin typeface="Times New Roman" panose="02020603050405020304" pitchFamily="18" charset="0"/>
                <a:cs typeface="Times New Roman" panose="02020603050405020304" pitchFamily="18" charset="0"/>
              </a:rPr>
              <a:t>.</a:t>
            </a: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64237"/>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29</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36541911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1331"/>
            <a:ext cx="11353801" cy="829734"/>
          </a:xfrm>
          <a:gradFill flip="none" rotWithShape="1">
            <a:gsLst>
              <a:gs pos="0">
                <a:schemeClr val="accent1">
                  <a:lumMod val="5000"/>
                  <a:lumOff val="95000"/>
                  <a:alpha val="50000"/>
                </a:schemeClr>
              </a:gs>
              <a:gs pos="100000">
                <a:schemeClr val="accent6">
                  <a:alpha val="50000"/>
                  <a:lumMod val="80000"/>
                </a:schemeClr>
              </a:gs>
            </a:gsLst>
            <a:path path="circle">
              <a:fillToRect l="100000" t="100000"/>
            </a:path>
            <a:tileRect r="-100000" b="-100000"/>
          </a:gradFill>
        </p:spPr>
        <p:txBody>
          <a:bodyPr/>
          <a:lstStyle/>
          <a:p>
            <a:r>
              <a:rPr lang="en-US" dirty="0" smtClean="0">
                <a:latin typeface="Times New Roman" panose="02020603050405020304" pitchFamily="18" charset="0"/>
                <a:cs typeface="Times New Roman" panose="02020603050405020304" pitchFamily="18" charset="0"/>
              </a:rPr>
              <a:t>Significance of Open Access (OA)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663038"/>
            <a:ext cx="10515600" cy="2886660"/>
          </a:xfrm>
        </p:spPr>
        <p:txBody>
          <a:bodyPr/>
          <a:lstStyle/>
          <a:p>
            <a:pPr>
              <a:buClr>
                <a:schemeClr val="accent6">
                  <a:lumMod val="75000"/>
                </a:schemeClr>
              </a:buClr>
            </a:pPr>
            <a:r>
              <a:rPr lang="en-US" dirty="0" smtClean="0">
                <a:latin typeface="Times New Roman" panose="02020603050405020304" pitchFamily="18" charset="0"/>
                <a:cs typeface="Times New Roman" panose="02020603050405020304" pitchFamily="18" charset="0"/>
              </a:rPr>
              <a:t>Open Access (OA) makes scholarly materials </a:t>
            </a:r>
            <a:r>
              <a:rPr lang="en-US" dirty="0">
                <a:latin typeface="Times New Roman" panose="02020603050405020304" pitchFamily="18" charset="0"/>
                <a:cs typeface="Times New Roman" panose="02020603050405020304" pitchFamily="18" charset="0"/>
              </a:rPr>
              <a:t>freely available online to all users </a:t>
            </a:r>
            <a:r>
              <a:rPr lang="en-US" dirty="0" smtClean="0">
                <a:latin typeface="Times New Roman" panose="02020603050405020304" pitchFamily="18" charset="0"/>
                <a:cs typeface="Times New Roman" panose="02020603050405020304" pitchFamily="18" charset="0"/>
              </a:rPr>
              <a:t>without having to pay subscription fees.</a:t>
            </a:r>
          </a:p>
          <a:p>
            <a:pPr>
              <a:buClr>
                <a:schemeClr val="accent6">
                  <a:lumMod val="75000"/>
                </a:schemeClr>
              </a:buClr>
            </a:pPr>
            <a:endParaRPr lang="en-US" dirty="0" smtClean="0">
              <a:latin typeface="Times New Roman" panose="02020603050405020304" pitchFamily="18" charset="0"/>
              <a:cs typeface="Times New Roman" panose="02020603050405020304" pitchFamily="18" charset="0"/>
            </a:endParaRPr>
          </a:p>
          <a:p>
            <a:pPr>
              <a:buClr>
                <a:schemeClr val="accent6">
                  <a:lumMod val="75000"/>
                </a:schemeClr>
              </a:buClr>
            </a:pPr>
            <a:r>
              <a:rPr lang="en-US" dirty="0" smtClean="0">
                <a:latin typeface="Times New Roman" panose="02020603050405020304" pitchFamily="18" charset="0"/>
                <a:cs typeface="Times New Roman" panose="02020603050405020304" pitchFamily="18" charset="0"/>
              </a:rPr>
              <a:t>OA also makes </a:t>
            </a:r>
            <a:r>
              <a:rPr lang="en-US" dirty="0">
                <a:latin typeface="Times New Roman" panose="02020603050405020304" pitchFamily="18" charset="0"/>
                <a:cs typeface="Times New Roman" panose="02020603050405020304" pitchFamily="18" charset="0"/>
              </a:rPr>
              <a:t>it possible for researchers, students </a:t>
            </a:r>
            <a:r>
              <a:rPr lang="en-US" dirty="0" smtClean="0">
                <a:latin typeface="Times New Roman" panose="02020603050405020304" pitchFamily="18" charset="0"/>
                <a:cs typeface="Times New Roman" panose="02020603050405020304" pitchFamily="18" charset="0"/>
              </a:rPr>
              <a:t>etc.  </a:t>
            </a:r>
            <a:r>
              <a:rPr lang="en-US" dirty="0">
                <a:latin typeface="Times New Roman" panose="02020603050405020304" pitchFamily="18" charset="0"/>
                <a:cs typeface="Times New Roman" panose="02020603050405020304" pitchFamily="18" charset="0"/>
              </a:rPr>
              <a:t>to publish and achieve a worldwide audience.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7" name="Slide Number Placeholder 6"/>
          <p:cNvSpPr>
            <a:spLocks noGrp="1"/>
          </p:cNvSpPr>
          <p:nvPr>
            <p:ph type="sldNum" sz="quarter" idx="12"/>
          </p:nvPr>
        </p:nvSpPr>
        <p:spPr/>
        <p:txBody>
          <a:bodyPr/>
          <a:lstStyle/>
          <a:p>
            <a:fld id="{D1A02F51-68E8-4A58-A2DE-AF94332000A9}" type="slidenum">
              <a:rPr lang="en-US" smtClean="0"/>
              <a:t>3</a:t>
            </a:fld>
            <a:endParaRPr lang="en-US"/>
          </a:p>
        </p:txBody>
      </p:sp>
      <p:pic>
        <p:nvPicPr>
          <p:cNvPr id="8"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16217778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971" y="432085"/>
            <a:ext cx="11105444" cy="5565067"/>
          </a:xfrm>
        </p:spPr>
        <p:txBody>
          <a:bodyPr>
            <a:noAutofit/>
          </a:bodyPr>
          <a:lstStyle/>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Citinewsroom.com (2021) ‘“Govt will challenge $15m illegal mining judgement debt”’,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26 </a:t>
            </a:r>
            <a:r>
              <a:rPr lang="aa-ET" sz="1900" dirty="0">
                <a:latin typeface="Times New Roman" panose="02020603050405020304" pitchFamily="18" charset="0"/>
                <a:cs typeface="Times New Roman" panose="02020603050405020304" pitchFamily="18" charset="0"/>
              </a:rPr>
              <a:t>June, p. 12.</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Daily Graphic Editorial (2021) ‘Let’s support Okyehene’s call on galamsey ban’,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
            </a:r>
            <a:br>
              <a:rPr lang="en-US" sz="1900" dirty="0">
                <a:latin typeface="Times New Roman" panose="02020603050405020304" pitchFamily="18" charset="0"/>
                <a:cs typeface="Times New Roman" panose="02020603050405020304" pitchFamily="18" charset="0"/>
              </a:rPr>
            </a:br>
            <a:r>
              <a:rPr lang="aa-ET" sz="1900" dirty="0">
                <a:latin typeface="Times New Roman" panose="02020603050405020304" pitchFamily="18" charset="0"/>
                <a:cs typeface="Times New Roman" panose="02020603050405020304" pitchFamily="18" charset="0"/>
              </a:rPr>
              <a:t>15 June, p. 07.</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Dapatem, D. A. (2021) ‘President affirms operation Halt. Go to court over excavators’ destruction’, </a:t>
            </a:r>
            <a:r>
              <a:rPr lang="en-US" sz="1900" dirty="0">
                <a:latin typeface="Times New Roman" panose="02020603050405020304" pitchFamily="18" charset="0"/>
                <a:cs typeface="Times New Roman" panose="02020603050405020304" pitchFamily="18" charset="0"/>
              </a:rPr>
              <a:t/>
            </a:r>
            <a:br>
              <a:rPr lang="en-US" sz="1900" dirty="0">
                <a:latin typeface="Times New Roman" panose="02020603050405020304" pitchFamily="18" charset="0"/>
                <a:cs typeface="Times New Roman" panose="02020603050405020304" pitchFamily="18" charset="0"/>
              </a:rPr>
            </a:b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27 May, p</a:t>
            </a:r>
            <a:r>
              <a:rPr lang="en-US" sz="1900" dirty="0">
                <a:solidFill>
                  <a:schemeClr val="bg2">
                    <a:lumMod val="10000"/>
                  </a:schemeClr>
                </a:solidFill>
                <a:latin typeface="Times New Roman" panose="02020603050405020304" pitchFamily="18" charset="0"/>
                <a:cs typeface="Times New Roman" panose="02020603050405020304" pitchFamily="18" charset="0"/>
              </a:rPr>
              <a:t>p</a:t>
            </a:r>
            <a:r>
              <a:rPr lang="aa-ET" sz="1900" dirty="0">
                <a:solidFill>
                  <a:schemeClr val="bg2">
                    <a:lumMod val="10000"/>
                  </a:schemeClr>
                </a:solidFill>
                <a:latin typeface="Times New Roman" panose="02020603050405020304" pitchFamily="18" charset="0"/>
                <a:cs typeface="Times New Roman" panose="02020603050405020304" pitchFamily="18" charset="0"/>
              </a:rPr>
              <a:t>. </a:t>
            </a:r>
            <a:r>
              <a:rPr lang="en-US" sz="1900" dirty="0">
                <a:solidFill>
                  <a:schemeClr val="bg2">
                    <a:lumMod val="10000"/>
                  </a:schemeClr>
                </a:solidFill>
                <a:latin typeface="Times New Roman" panose="02020603050405020304" pitchFamily="18" charset="0"/>
                <a:cs typeface="Times New Roman" panose="02020603050405020304" pitchFamily="18" charset="0"/>
              </a:rPr>
              <a:t>0</a:t>
            </a:r>
            <a:r>
              <a:rPr lang="aa-ET" sz="1900" dirty="0">
                <a:solidFill>
                  <a:schemeClr val="bg2">
                    <a:lumMod val="10000"/>
                  </a:schemeClr>
                </a:solidFill>
                <a:latin typeface="Times New Roman" panose="02020603050405020304" pitchFamily="18" charset="0"/>
                <a:cs typeface="Times New Roman" panose="02020603050405020304" pitchFamily="18" charset="0"/>
              </a:rPr>
              <a:t>1</a:t>
            </a:r>
            <a:r>
              <a:rPr lang="en-US" sz="1900" dirty="0">
                <a:solidFill>
                  <a:schemeClr val="bg2">
                    <a:lumMod val="10000"/>
                  </a:schemeClr>
                </a:solidFill>
                <a:latin typeface="Times New Roman" panose="02020603050405020304" pitchFamily="18" charset="0"/>
                <a:cs typeface="Times New Roman" panose="02020603050405020304" pitchFamily="18" charset="0"/>
              </a:rPr>
              <a:t>, </a:t>
            </a:r>
            <a:r>
              <a:rPr lang="aa-ET" sz="1900" dirty="0">
                <a:solidFill>
                  <a:schemeClr val="bg2">
                    <a:lumMod val="10000"/>
                  </a:schemeClr>
                </a:solidFill>
                <a:latin typeface="Times New Roman" panose="02020603050405020304" pitchFamily="18" charset="0"/>
                <a:cs typeface="Times New Roman" panose="02020603050405020304" pitchFamily="18" charset="0"/>
              </a:rPr>
              <a:t>03.</a:t>
            </a:r>
            <a:endParaRPr lang="en-US" sz="1900" dirty="0">
              <a:solidFill>
                <a:schemeClr val="bg2">
                  <a:lumMod val="10000"/>
                </a:schemeClr>
              </a:solidFill>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Donkor, </a:t>
            </a:r>
            <a:r>
              <a:rPr lang="en-US" sz="1900" dirty="0">
                <a:latin typeface="Times New Roman" panose="02020603050405020304" pitchFamily="18" charset="0"/>
                <a:cs typeface="Times New Roman" panose="02020603050405020304" pitchFamily="18" charset="0"/>
              </a:rPr>
              <a:t>K</a:t>
            </a:r>
            <a:r>
              <a:rPr lang="aa-ET" sz="1900"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B</a:t>
            </a:r>
            <a:r>
              <a:rPr lang="aa-ET" sz="1900" dirty="0">
                <a:latin typeface="Times New Roman" panose="02020603050405020304" pitchFamily="18" charset="0"/>
                <a:cs typeface="Times New Roman" panose="02020603050405020304" pitchFamily="18" charset="0"/>
              </a:rPr>
              <a:t>. (2021) ‘Big issue: Illegal mining (2)’,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31 May, p. 17.</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Donkor, </a:t>
            </a:r>
            <a:r>
              <a:rPr lang="en-US" sz="1900" dirty="0">
                <a:latin typeface="Times New Roman" panose="02020603050405020304" pitchFamily="18" charset="0"/>
                <a:cs typeface="Times New Roman" panose="02020603050405020304" pitchFamily="18" charset="0"/>
              </a:rPr>
              <a:t>K</a:t>
            </a:r>
            <a:r>
              <a:rPr lang="aa-ET" sz="1900"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B</a:t>
            </a:r>
            <a:r>
              <a:rPr lang="aa-ET" sz="1900" dirty="0">
                <a:latin typeface="Times New Roman" panose="02020603050405020304" pitchFamily="18" charset="0"/>
                <a:cs typeface="Times New Roman" panose="02020603050405020304" pitchFamily="18" charset="0"/>
              </a:rPr>
              <a:t>. (2021) ‘Stop galamsey menace, Otumfuo charges minster’, </a:t>
            </a:r>
            <a:r>
              <a:rPr lang="aa-ET" sz="1900" i="1" dirty="0">
                <a:latin typeface="Times New Roman" panose="02020603050405020304" pitchFamily="18" charset="0"/>
                <a:cs typeface="Times New Roman" panose="02020603050405020304" pitchFamily="18" charset="0"/>
              </a:rPr>
              <a:t>Daily Graphic</a:t>
            </a:r>
            <a:r>
              <a:rPr lang="aa-ET" sz="1900" dirty="0">
                <a:latin typeface="Times New Roman" panose="02020603050405020304" pitchFamily="18" charset="0"/>
                <a:cs typeface="Times New Roman" panose="02020603050405020304" pitchFamily="18" charset="0"/>
              </a:rPr>
              <a:t>, 27 March, p. 25.</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Donkor, K. B. (2021) ‘Galamsey menace: DCE’s, Chiefs must answer - Asantehene’,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
            </a:r>
            <a:br>
              <a:rPr lang="en-US" sz="1900" dirty="0">
                <a:latin typeface="Times New Roman" panose="02020603050405020304" pitchFamily="18" charset="0"/>
                <a:cs typeface="Times New Roman" panose="02020603050405020304" pitchFamily="18" charset="0"/>
              </a:rPr>
            </a:br>
            <a:r>
              <a:rPr lang="aa-ET" sz="1900" dirty="0">
                <a:latin typeface="Times New Roman" panose="02020603050405020304" pitchFamily="18" charset="0"/>
                <a:cs typeface="Times New Roman" panose="02020603050405020304" pitchFamily="18" charset="0"/>
              </a:rPr>
              <a:t>13 May, p</a:t>
            </a:r>
            <a:r>
              <a:rPr lang="en-US" sz="1900" dirty="0">
                <a:latin typeface="Times New Roman" panose="02020603050405020304" pitchFamily="18" charset="0"/>
                <a:cs typeface="Times New Roman" panose="02020603050405020304" pitchFamily="18" charset="0"/>
              </a:rPr>
              <a:t>p</a:t>
            </a:r>
            <a:r>
              <a:rPr lang="aa-ET" sz="1900" dirty="0">
                <a:latin typeface="Times New Roman" panose="02020603050405020304" pitchFamily="18" charset="0"/>
                <a:cs typeface="Times New Roman" panose="02020603050405020304" pitchFamily="18" charset="0"/>
              </a:rPr>
              <a:t>. 01</a:t>
            </a:r>
            <a:r>
              <a:rPr lang="en-US" sz="1900" dirty="0" smtClean="0">
                <a:latin typeface="Times New Roman" panose="02020603050405020304" pitchFamily="18" charset="0"/>
                <a:cs typeface="Times New Roman" panose="02020603050405020304" pitchFamily="18" charset="0"/>
              </a:rPr>
              <a:t>, </a:t>
            </a:r>
            <a:r>
              <a:rPr lang="aa-ET" sz="1900" dirty="0" smtClean="0">
                <a:latin typeface="Times New Roman" panose="02020603050405020304" pitchFamily="18" charset="0"/>
                <a:cs typeface="Times New Roman" panose="02020603050405020304" pitchFamily="18" charset="0"/>
              </a:rPr>
              <a:t>03</a:t>
            </a:r>
            <a:r>
              <a:rPr lang="aa-ET" sz="1900" dirty="0">
                <a:latin typeface="Times New Roman" panose="02020603050405020304" pitchFamily="18" charset="0"/>
                <a:cs typeface="Times New Roman" panose="02020603050405020304" pitchFamily="18" charset="0"/>
              </a:rPr>
              <a:t>.</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Donkor, K. B. (2021) ‘Illegal miners damage ECG installations in Ashanti’,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15 May, p. 32.</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Duodu, C. (2019) ‘Is the anti-galamsey glass half-full or half-empty?’,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8 October, p. 08.</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Duodu, C. (2019) ‘Let the trials begin!’,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29 October, p. 08.</a:t>
            </a:r>
            <a:endParaRPr lang="en-US" sz="1900" dirty="0">
              <a:latin typeface="Times New Roman" panose="02020603050405020304" pitchFamily="18" charset="0"/>
              <a:cs typeface="Times New Roman" panose="02020603050405020304" pitchFamily="18" charset="0"/>
            </a:endParaRPr>
          </a:p>
          <a:p>
            <a:pPr algn="just">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Duodu, C. (2019) ‘Our prosecution authorities have turned Ghana into a toothless old bulldog’, </a:t>
            </a:r>
            <a:r>
              <a:rPr lang="en-US" sz="1900" dirty="0">
                <a:latin typeface="Times New Roman" panose="02020603050405020304" pitchFamily="18" charset="0"/>
                <a:cs typeface="Times New Roman" panose="02020603050405020304" pitchFamily="18" charset="0"/>
              </a:rPr>
              <a:t/>
            </a:r>
            <a:br>
              <a:rPr lang="en-US" sz="1900" dirty="0">
                <a:latin typeface="Times New Roman" panose="02020603050405020304" pitchFamily="18" charset="0"/>
                <a:cs typeface="Times New Roman" panose="02020603050405020304" pitchFamily="18" charset="0"/>
              </a:rPr>
            </a:b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3 December, p. 08.</a:t>
            </a:r>
            <a:endParaRPr lang="en-US" sz="19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30</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56368963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39" y="516490"/>
            <a:ext cx="11105444" cy="5565067"/>
          </a:xfrm>
        </p:spPr>
        <p:txBody>
          <a:bodyPr>
            <a:noAutofit/>
          </a:bodyPr>
          <a:lstStyle/>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Duodu, C. (2021) ‘Ace Ankomah and the struggle against galamsey’,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6 July, p. 08.</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Duodu, C. (2021) ‘Our struggle against galamsey is gaining the attention of Ghanaians in the UK’,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25 May, p. 08.</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Duodu, C. (2021) ‘The Asafo, I repeat, can save Ghana from galamsey!’,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8 June, p. 08.</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Ekuful, C. (2021) ‘We’ll not back down on galamsey fight - Nitiwul’,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20 May, p. 15.</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Gbane, S. A. (2020) ‘Minister cautions galamseyers’,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27 January, p. 25.</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en-US" sz="2000" dirty="0">
                <a:latin typeface="Times New Roman" panose="02020603050405020304" pitchFamily="18" charset="0"/>
                <a:cs typeface="Times New Roman" panose="02020603050405020304" pitchFamily="18" charset="0"/>
              </a:rPr>
              <a:t>Ghanaian Times </a:t>
            </a:r>
            <a:r>
              <a:rPr lang="aa-ET" sz="2000" dirty="0">
                <a:latin typeface="Times New Roman" panose="02020603050405020304" pitchFamily="18" charset="0"/>
                <a:cs typeface="Times New Roman" panose="02020603050405020304" pitchFamily="18" charset="0"/>
              </a:rPr>
              <a:t>Editorial. (2020) ‘Where are the galamsey excavators?’,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31 </a:t>
            </a:r>
            <a:r>
              <a:rPr lang="aa-ET" sz="2000" dirty="0">
                <a:latin typeface="Times New Roman" panose="02020603050405020304" pitchFamily="18" charset="0"/>
                <a:cs typeface="Times New Roman" panose="02020603050405020304" pitchFamily="18" charset="0"/>
              </a:rPr>
              <a:t>January, </a:t>
            </a:r>
            <a:r>
              <a:rPr lang="aa-ET" sz="2000" dirty="0" smtClean="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04.</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en-US" sz="2000" dirty="0">
                <a:latin typeface="Times New Roman" panose="02020603050405020304" pitchFamily="18" charset="0"/>
                <a:cs typeface="Times New Roman" panose="02020603050405020304" pitchFamily="18" charset="0"/>
              </a:rPr>
              <a:t>Ghanaian Times </a:t>
            </a:r>
            <a:r>
              <a:rPr lang="aa-ET" sz="2000" dirty="0">
                <a:latin typeface="Times New Roman" panose="02020603050405020304" pitchFamily="18" charset="0"/>
                <a:cs typeface="Times New Roman" panose="02020603050405020304" pitchFamily="18" charset="0"/>
              </a:rPr>
              <a:t>Editorial. (2021) ‘Embrace Otumfour’s advice to intensify war against galamsey’,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29 March, p. 04.</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en-US" sz="2000" dirty="0">
                <a:latin typeface="Times New Roman" panose="02020603050405020304" pitchFamily="18" charset="0"/>
                <a:cs typeface="Times New Roman" panose="02020603050405020304" pitchFamily="18" charset="0"/>
              </a:rPr>
              <a:t>Ghanaian Times </a:t>
            </a:r>
            <a:r>
              <a:rPr lang="aa-ET" sz="2000" dirty="0">
                <a:latin typeface="Times New Roman" panose="02020603050405020304" pitchFamily="18" charset="0"/>
                <a:cs typeface="Times New Roman" panose="02020603050405020304" pitchFamily="18" charset="0"/>
              </a:rPr>
              <a:t>Editorial. (2021) ‘The fight against galamsey deserves national support’,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Ghanaian </a:t>
            </a:r>
            <a:r>
              <a:rPr lang="aa-ET" sz="2000" i="1" dirty="0">
                <a:latin typeface="Times New Roman" panose="02020603050405020304" pitchFamily="18" charset="0"/>
                <a:cs typeface="Times New Roman" panose="02020603050405020304" pitchFamily="18" charset="0"/>
              </a:rPr>
              <a:t>Times</a:t>
            </a:r>
            <a:r>
              <a:rPr lang="aa-ET" sz="2000" dirty="0">
                <a:latin typeface="Times New Roman" panose="02020603050405020304" pitchFamily="18" charset="0"/>
                <a:cs typeface="Times New Roman" panose="02020603050405020304" pitchFamily="18" charset="0"/>
              </a:rPr>
              <a:t>, 27 May, p. 04.</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Gibbah, G. B. (2021) ‘Join the fight against illegal mining - Clergy urged’,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5 </a:t>
            </a:r>
            <a:r>
              <a:rPr lang="aa-ET" sz="2000" dirty="0">
                <a:latin typeface="Times New Roman" panose="02020603050405020304" pitchFamily="18" charset="0"/>
                <a:cs typeface="Times New Roman" panose="02020603050405020304" pitchFamily="18" charset="0"/>
              </a:rPr>
              <a:t>June, p. 24.</a:t>
            </a:r>
            <a:endParaRPr lang="en-US" sz="20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31</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41696055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4385" y="549944"/>
            <a:ext cx="11105444" cy="5349167"/>
          </a:xfrm>
        </p:spPr>
        <p:txBody>
          <a:bodyPr>
            <a:noAutofit/>
          </a:bodyPr>
          <a:lstStyle/>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GNA (2019) ‘2 farmers jailed for illegal mining’,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5 December, p. 03.</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GNA (2021) ‘Let’s work together to stop illegal mining, logging, others - Savannah Regional Minister’,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10 April, p. 15.</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Gobah, T. (2021) ‘Galamsey fight not “nine-day” wonder, Samuel Jinapor insists’,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5 </a:t>
            </a:r>
            <a:r>
              <a:rPr lang="aa-ET" sz="1900" dirty="0">
                <a:latin typeface="Times New Roman" panose="02020603050405020304" pitchFamily="18" charset="0"/>
                <a:cs typeface="Times New Roman" panose="02020603050405020304" pitchFamily="18" charset="0"/>
              </a:rPr>
              <a:t>June, p. 13</a:t>
            </a:r>
            <a:r>
              <a:rPr lang="en-US" sz="1900" dirty="0" smtClean="0">
                <a:latin typeface="Times New Roman" panose="02020603050405020304" pitchFamily="18" charset="0"/>
                <a:cs typeface="Times New Roman" panose="02020603050405020304" pitchFamily="18" charset="0"/>
              </a:rPr>
              <a:t>, </a:t>
            </a:r>
            <a:r>
              <a:rPr lang="aa-ET" sz="1900" dirty="0" smtClean="0">
                <a:latin typeface="Times New Roman" panose="02020603050405020304" pitchFamily="18" charset="0"/>
                <a:cs typeface="Times New Roman" panose="02020603050405020304" pitchFamily="18" charset="0"/>
              </a:rPr>
              <a:t>20</a:t>
            </a:r>
            <a:r>
              <a:rPr lang="aa-ET" sz="1900" dirty="0">
                <a:latin typeface="Times New Roman" panose="02020603050405020304" pitchFamily="18" charset="0"/>
                <a:cs typeface="Times New Roman" panose="02020603050405020304" pitchFamily="18" charset="0"/>
              </a:rPr>
              <a:t>.</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Gyesi, Z. K. (2019) ‘5 million employed in illegal </a:t>
            </a:r>
            <a:r>
              <a:rPr lang="en-US" sz="1900" dirty="0">
                <a:latin typeface="Times New Roman" panose="02020603050405020304" pitchFamily="18" charset="0"/>
                <a:cs typeface="Times New Roman" panose="02020603050405020304" pitchFamily="18" charset="0"/>
              </a:rPr>
              <a:t>mining</a:t>
            </a:r>
            <a:r>
              <a:rPr lang="aa-ET" sz="1900" dirty="0">
                <a:latin typeface="Times New Roman" panose="02020603050405020304" pitchFamily="18" charset="0"/>
                <a:cs typeface="Times New Roman" panose="02020603050405020304" pitchFamily="18" charset="0"/>
              </a:rPr>
              <a:t> sector - Report’,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7 October, p. 23.</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Gyesi, Z. K. (2020) ‘NDC accuses govt of working against galamsey fight’,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7 February, p. 20.</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Hawkson, E. E. (2021) ‘“National security” operatives remanded over galamsey’,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15 </a:t>
            </a:r>
            <a:r>
              <a:rPr lang="aa-ET" sz="1900" dirty="0">
                <a:latin typeface="Times New Roman" panose="02020603050405020304" pitchFamily="18" charset="0"/>
                <a:cs typeface="Times New Roman" panose="02020603050405020304" pitchFamily="18" charset="0"/>
              </a:rPr>
              <a:t>May, p. 25.</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Hawkson, E. E. (2021) ‘Court declines hearing to Atewa “galamsey” case’,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11 May, p. 29.</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Hope, K. E. (2019) ‘50,000 </a:t>
            </a:r>
            <a:r>
              <a:rPr lang="en-US" sz="1900" dirty="0">
                <a:latin typeface="Times New Roman" panose="02020603050405020304" pitchFamily="18" charset="0"/>
                <a:cs typeface="Times New Roman" panose="02020603050405020304" pitchFamily="18" charset="0"/>
              </a:rPr>
              <a:t>Chinese</a:t>
            </a:r>
            <a:r>
              <a:rPr lang="aa-ET" sz="1900" dirty="0">
                <a:latin typeface="Times New Roman" panose="02020603050405020304" pitchFamily="18" charset="0"/>
                <a:cs typeface="Times New Roman" panose="02020603050405020304" pitchFamily="18" charset="0"/>
              </a:rPr>
              <a:t> are engaged in illegal mining in Ghana - Report’,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23 </a:t>
            </a:r>
            <a:r>
              <a:rPr lang="aa-ET" sz="1900" dirty="0">
                <a:latin typeface="Times New Roman" panose="02020603050405020304" pitchFamily="18" charset="0"/>
                <a:cs typeface="Times New Roman" panose="02020603050405020304" pitchFamily="18" charset="0"/>
              </a:rPr>
              <a:t>October, p. 15.</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Hope, K. E. (2020) ‘2 trapped to death in “galamsey” pit’,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10 August, p. 03.</a:t>
            </a:r>
            <a:endParaRPr lang="en-US" sz="19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1900" dirty="0">
                <a:latin typeface="Times New Roman" panose="02020603050405020304" pitchFamily="18" charset="0"/>
                <a:cs typeface="Times New Roman" panose="02020603050405020304" pitchFamily="18" charset="0"/>
              </a:rPr>
              <a:t>Hope, K. E. (2021) ‘Effect of Illegal mining: Heavy metals in kidneys of children’, </a:t>
            </a:r>
            <a:r>
              <a:rPr lang="aa-ET" sz="1900" i="1" dirty="0">
                <a:latin typeface="Times New Roman" panose="02020603050405020304" pitchFamily="18" charset="0"/>
                <a:cs typeface="Times New Roman" panose="02020603050405020304" pitchFamily="18" charset="0"/>
              </a:rPr>
              <a:t>Spectator</a:t>
            </a:r>
            <a:r>
              <a:rPr lang="aa-ET" sz="1900" dirty="0">
                <a:latin typeface="Times New Roman" panose="02020603050405020304" pitchFamily="18" charset="0"/>
                <a:cs typeface="Times New Roman" panose="02020603050405020304" pitchFamily="18" charset="0"/>
              </a:rPr>
              <a:t>, 10 July, p. 03.</a:t>
            </a:r>
            <a:endParaRPr lang="en-US" sz="1900" dirty="0">
              <a:latin typeface="Times New Roman" panose="02020603050405020304" pitchFamily="18" charset="0"/>
              <a:cs typeface="Times New Roman" panose="02020603050405020304" pitchFamily="18" charset="0"/>
            </a:endParaRPr>
          </a:p>
          <a:p>
            <a:pPr marL="0" indent="0" algn="just">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32</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18804865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4595" y="401021"/>
            <a:ext cx="11105444" cy="5375426"/>
          </a:xfrm>
        </p:spPr>
        <p:txBody>
          <a:bodyPr>
            <a:noAutofit/>
          </a:bodyPr>
          <a:lstStyle/>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Hope, K. E. (2021) ‘GNASSM supports President’s move to depoliticise “galamsey” fight’,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Ghanaian </a:t>
            </a:r>
            <a:r>
              <a:rPr lang="aa-ET" sz="2000" i="1" dirty="0">
                <a:latin typeface="Times New Roman" panose="02020603050405020304" pitchFamily="18" charset="0"/>
                <a:cs typeface="Times New Roman" panose="02020603050405020304" pitchFamily="18" charset="0"/>
              </a:rPr>
              <a:t>Times</a:t>
            </a:r>
            <a:r>
              <a:rPr lang="aa-ET" sz="2000" dirty="0">
                <a:latin typeface="Times New Roman" panose="02020603050405020304" pitchFamily="18" charset="0"/>
                <a:cs typeface="Times New Roman" panose="02020603050405020304" pitchFamily="18" charset="0"/>
              </a:rPr>
              <a:t>, 13 January, p. 10.</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Karikari, I. B. (2021) ‘Galamsey - sustainable perspective’,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 June, p. 07</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10.</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Kenu, D. (2021) ‘4 Chinese to be deported over galamsey’,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14 June, p. 26.</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Kenu, D. (2021) ‘Give us seized excavators for production, vegetable farmers appeal’,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 </a:t>
            </a:r>
            <a:r>
              <a:rPr lang="aa-ET" sz="2000" dirty="0">
                <a:latin typeface="Times New Roman" panose="02020603050405020304" pitchFamily="18" charset="0"/>
                <a:cs typeface="Times New Roman" panose="02020603050405020304" pitchFamily="18" charset="0"/>
              </a:rPr>
              <a:t>June, p. 51.</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Kenu, D. (2021) ‘Illegal miners to get 15-20 years imprisonment’,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7 June,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24</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41.</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Kenu, D. (2021) ‘Stamp out galamsey, Chief Justice warns of stiffer punishment, AngloGold Ashanti insists on political will’,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11 June,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01</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03.</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Kenu, D. (2021) ‘Streamline anti-galamsey operations, cocoa merchant urges govt’,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21 </a:t>
            </a:r>
            <a:r>
              <a:rPr lang="aa-ET" sz="2000" dirty="0">
                <a:latin typeface="Times New Roman" panose="02020603050405020304" pitchFamily="18" charset="0"/>
                <a:cs typeface="Times New Roman" panose="02020603050405020304" pitchFamily="18" charset="0"/>
              </a:rPr>
              <a:t>May, p. 23.</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Koomson, J. B. (2021) ‘Galamsey wreaks havoc, vast swathes of forests, rivers devastated in Eastern, Western regions’,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20 May,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01</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03.</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33</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0043710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39" y="452566"/>
            <a:ext cx="11105444" cy="5279316"/>
          </a:xfrm>
        </p:spPr>
        <p:txBody>
          <a:bodyPr>
            <a:noAutofit/>
          </a:bodyPr>
          <a:lstStyle/>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Korankye, K</a:t>
            </a:r>
            <a:r>
              <a:rPr lang="en-US" sz="2000" dirty="0">
                <a:latin typeface="Times New Roman" panose="02020603050405020304" pitchFamily="18" charset="0"/>
                <a:cs typeface="Times New Roman" panose="02020603050405020304" pitchFamily="18" charset="0"/>
              </a:rPr>
              <a:t>. </a:t>
            </a:r>
            <a:r>
              <a:rPr lang="aa-ET" sz="2000" dirty="0">
                <a:latin typeface="Times New Roman" panose="02020603050405020304" pitchFamily="18" charset="0"/>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 and </a:t>
            </a:r>
            <a:r>
              <a:rPr lang="aa-ET" sz="2000" dirty="0">
                <a:latin typeface="Times New Roman" panose="02020603050405020304" pitchFamily="18" charset="0"/>
                <a:cs typeface="Times New Roman" panose="02020603050405020304" pitchFamily="18" charset="0"/>
              </a:rPr>
              <a:t>Hawkson, E. E. (2021) ‘President cannot endorse excavator burning - Martin Kpebu’,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31 May, p. 49.</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Kyei-Boateng, S. (2020) ‘Upsurge in illegal mining at Akyem Nkwantanan </a:t>
            </a:r>
            <a:r>
              <a:rPr lang="en-US" sz="2000" dirty="0">
                <a:latin typeface="Times New Roman" panose="02020603050405020304" pitchFamily="18" charset="0"/>
                <a:cs typeface="Times New Roman" panose="02020603050405020304" pitchFamily="18" charset="0"/>
              </a:rPr>
              <a:t>worrying</a:t>
            </a:r>
            <a:r>
              <a:rPr lang="aa-ET" sz="2000" dirty="0">
                <a:latin typeface="Times New Roman" panose="02020603050405020304" pitchFamily="18" charset="0"/>
                <a:cs typeface="Times New Roman" panose="02020603050405020304" pitchFamily="18" charset="0"/>
              </a:rPr>
              <a:t> - Chief’,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27 January, p. 26.</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Mensah, M. (2020) ‘Missing galamsey excavators: 6 busted’,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5 February, 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01</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03</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en-US" sz="2000" dirty="0">
                <a:latin typeface="Times New Roman" panose="02020603050405020304" pitchFamily="18" charset="0"/>
                <a:cs typeface="Times New Roman" panose="02020603050405020304" pitchFamily="18" charset="0"/>
              </a:rPr>
              <a:t>Mirror </a:t>
            </a:r>
            <a:r>
              <a:rPr lang="aa-ET" sz="2000" dirty="0">
                <a:latin typeface="Times New Roman" panose="02020603050405020304" pitchFamily="18" charset="0"/>
                <a:cs typeface="Times New Roman" panose="02020603050405020304" pitchFamily="18" charset="0"/>
              </a:rPr>
              <a:t>Editorial. (2021) ‘Save the orange farms in Obuasi’, </a:t>
            </a:r>
            <a:r>
              <a:rPr lang="aa-ET" sz="2000" i="1" dirty="0">
                <a:latin typeface="Times New Roman" panose="02020603050405020304" pitchFamily="18" charset="0"/>
                <a:cs typeface="Times New Roman" panose="02020603050405020304" pitchFamily="18" charset="0"/>
              </a:rPr>
              <a:t>Mirror</a:t>
            </a:r>
            <a:r>
              <a:rPr lang="aa-ET" sz="2000" dirty="0">
                <a:latin typeface="Times New Roman" panose="02020603050405020304" pitchFamily="18" charset="0"/>
                <a:cs typeface="Times New Roman" panose="02020603050405020304" pitchFamily="18" charset="0"/>
              </a:rPr>
              <a:t>, 3 July, p. 02.</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Modey, E. (2020) ‘3 illegal gold miners in Wa’,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31 January, p. 21.</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Myjoyonline.com (2021) ‘Galamsey fight: Excavators’ destruction regrettable - Nana Yaa Jantuah’, </a:t>
            </a:r>
            <a:r>
              <a:rPr lang="aa-ET" sz="2000" i="1" dirty="0">
                <a:latin typeface="Times New Roman" panose="02020603050405020304" pitchFamily="18" charset="0"/>
                <a:cs typeface="Times New Roman" panose="02020603050405020304" pitchFamily="18" charset="0"/>
              </a:rPr>
              <a:t>Ghanaian Times</a:t>
            </a:r>
            <a:r>
              <a:rPr lang="aa-ET" sz="2000" dirty="0">
                <a:latin typeface="Times New Roman" panose="02020603050405020304" pitchFamily="18" charset="0"/>
                <a:cs typeface="Times New Roman" panose="02020603050405020304" pitchFamily="18" charset="0"/>
              </a:rPr>
              <a:t>, 18 June, p. 12.</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News Desk Report (2019) ‘Don’t give out cocoa farms for illegal mining - COCOBOD CEO’,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Dailly </a:t>
            </a:r>
            <a:r>
              <a:rPr lang="aa-ET" sz="2000" i="1" dirty="0">
                <a:latin typeface="Times New Roman" panose="02020603050405020304" pitchFamily="18" charset="0"/>
                <a:cs typeface="Times New Roman" panose="02020603050405020304" pitchFamily="18" charset="0"/>
              </a:rPr>
              <a:t>Graphic</a:t>
            </a:r>
            <a:r>
              <a:rPr lang="aa-ET" sz="2000" dirty="0">
                <a:latin typeface="Times New Roman" panose="02020603050405020304" pitchFamily="18" charset="0"/>
                <a:cs typeface="Times New Roman" panose="02020603050405020304" pitchFamily="18" charset="0"/>
              </a:rPr>
              <a:t>, 4 December, p. 61.</a:t>
            </a:r>
            <a:endParaRPr lang="en-US" sz="2000" dirty="0">
              <a:latin typeface="Times New Roman" panose="02020603050405020304" pitchFamily="18" charset="0"/>
              <a:cs typeface="Times New Roman" panose="02020603050405020304" pitchFamily="18" charset="0"/>
            </a:endParaRPr>
          </a:p>
          <a:p>
            <a:pPr>
              <a:lnSpc>
                <a:spcPct val="100000"/>
              </a:lnSpc>
              <a:buClr>
                <a:schemeClr val="accent6">
                  <a:lumMod val="75000"/>
                </a:schemeClr>
              </a:buClr>
            </a:pPr>
            <a:r>
              <a:rPr lang="aa-ET" sz="2000" dirty="0">
                <a:latin typeface="Times New Roman" panose="02020603050405020304" pitchFamily="18" charset="0"/>
                <a:cs typeface="Times New Roman" panose="02020603050405020304" pitchFamily="18" charset="0"/>
              </a:rPr>
              <a:t>Ngnenbe, T. (2019) ‘Aowin Omanhene decries resurgence of illegal mining’,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23 </a:t>
            </a:r>
            <a:r>
              <a:rPr lang="aa-ET" sz="2000" dirty="0">
                <a:latin typeface="Times New Roman" panose="02020603050405020304" pitchFamily="18" charset="0"/>
                <a:cs typeface="Times New Roman" panose="02020603050405020304" pitchFamily="18" charset="0"/>
              </a:rPr>
              <a:t>October, p. 64.</a:t>
            </a:r>
            <a:endParaRPr lang="en-US" sz="2000" dirty="0">
              <a:latin typeface="Times New Roman" panose="02020603050405020304" pitchFamily="18" charset="0"/>
              <a:cs typeface="Times New Roman" panose="02020603050405020304" pitchFamily="18" charset="0"/>
            </a:endParaRPr>
          </a:p>
          <a:p>
            <a:pPr marL="0" indent="0">
              <a:lnSpc>
                <a:spcPct val="100000"/>
              </a:lnSpc>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34</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80477182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9727" y="434349"/>
            <a:ext cx="11535940" cy="5279316"/>
          </a:xfrm>
        </p:spPr>
        <p:txBody>
          <a:bodyPr>
            <a:noAutofit/>
          </a:bodyPr>
          <a:lstStyle/>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(2019) ‘Don’t engage in galamsey, Minister urges women’,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29 </a:t>
            </a:r>
            <a:r>
              <a:rPr lang="aa-ET" sz="2000" dirty="0">
                <a:latin typeface="Times New Roman" panose="02020603050405020304" pitchFamily="18" charset="0"/>
                <a:cs typeface="Times New Roman" panose="02020603050405020304" pitchFamily="18" charset="0"/>
              </a:rPr>
              <a:t>October, </a:t>
            </a:r>
            <a:r>
              <a:rPr lang="aa-ET" sz="2000" dirty="0" smtClean="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29</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(2019) ‘Galamsey: When a national asset becomes a curse’,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16 </a:t>
            </a:r>
            <a:r>
              <a:rPr lang="aa-ET" sz="2000" dirty="0">
                <a:latin typeface="Times New Roman" panose="02020603050405020304" pitchFamily="18" charset="0"/>
                <a:cs typeface="Times New Roman" panose="02020603050405020304" pitchFamily="18" charset="0"/>
              </a:rPr>
              <a:t>December,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40</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41</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(2020) ‘Galamsey operators invade Oda River Forest reserve’,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18 January,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dirty="0" smtClean="0">
                <a:latin typeface="Times New Roman" panose="02020603050405020304" pitchFamily="18" charset="0"/>
                <a:cs typeface="Times New Roman" panose="02020603050405020304" pitchFamily="18" charset="0"/>
              </a:rPr>
              <a:t>p</a:t>
            </a:r>
            <a:r>
              <a:rPr lang="aa-ET" sz="2000" dirty="0">
                <a:latin typeface="Times New Roman" panose="02020603050405020304" pitchFamily="18" charset="0"/>
                <a:cs typeface="Times New Roman" panose="02020603050405020304" pitchFamily="18" charset="0"/>
              </a:rPr>
              <a:t>. 32.</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(2020) ‘Small scale Miners Association renew commitment to galamsey fight’,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28 September, p. 20.</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(2021) ‘Fighting galamsey: Our water, our life’,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31 May, p. 40</a:t>
            </a:r>
            <a:r>
              <a:rPr lang="en-US" sz="2000" dirty="0" smtClean="0">
                <a:latin typeface="Times New Roman" panose="02020603050405020304" pitchFamily="18" charset="0"/>
                <a:cs typeface="Times New Roman" panose="02020603050405020304" pitchFamily="18" charset="0"/>
              </a:rPr>
              <a:t>, </a:t>
            </a:r>
            <a:r>
              <a:rPr lang="aa-ET" sz="2000" dirty="0" smtClean="0">
                <a:latin typeface="Times New Roman" panose="02020603050405020304" pitchFamily="18" charset="0"/>
                <a:cs typeface="Times New Roman" panose="02020603050405020304" pitchFamily="18" charset="0"/>
              </a:rPr>
              <a:t>41</a:t>
            </a:r>
            <a:r>
              <a:rPr lang="aa-ET"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Ngnenbe, T. (2021) ‘Minister affirms commitment to fight galamsey’,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18 August, p. 25.</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Osei, F. </a:t>
            </a:r>
            <a:r>
              <a:rPr lang="en-US" sz="2000" dirty="0">
                <a:latin typeface="Times New Roman" panose="02020603050405020304" pitchFamily="18" charset="0"/>
                <a:cs typeface="Times New Roman" panose="02020603050405020304" pitchFamily="18" charset="0"/>
              </a:rPr>
              <a:t>K.</a:t>
            </a:r>
            <a:r>
              <a:rPr lang="aa-ET" sz="2000" dirty="0">
                <a:latin typeface="Times New Roman" panose="02020603050405020304" pitchFamily="18" charset="0"/>
                <a:cs typeface="Times New Roman" panose="02020603050405020304" pitchFamily="18" charset="0"/>
              </a:rPr>
              <a:t> (2019) ‘Disband inter-ministerial committee on illegal mining - Ken Ashigbey’,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aa-ET" sz="2000" i="1" dirty="0" smtClean="0">
                <a:latin typeface="Times New Roman" panose="02020603050405020304" pitchFamily="18" charset="0"/>
                <a:cs typeface="Times New Roman" panose="02020603050405020304" pitchFamily="18" charset="0"/>
              </a:rPr>
              <a:t>Ghanaian </a:t>
            </a:r>
            <a:r>
              <a:rPr lang="aa-ET" sz="2000" i="1" dirty="0">
                <a:latin typeface="Times New Roman" panose="02020603050405020304" pitchFamily="18" charset="0"/>
                <a:cs typeface="Times New Roman" panose="02020603050405020304" pitchFamily="18" charset="0"/>
              </a:rPr>
              <a:t>Times</a:t>
            </a:r>
            <a:r>
              <a:rPr lang="aa-ET" sz="2000" dirty="0">
                <a:latin typeface="Times New Roman" panose="02020603050405020304" pitchFamily="18" charset="0"/>
                <a:cs typeface="Times New Roman" panose="02020603050405020304" pitchFamily="18" charset="0"/>
              </a:rPr>
              <a:t>, 28 September, p. 19.</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Owusu, S. A. (2021) </a:t>
            </a:r>
            <a:r>
              <a:rPr lang="aa-ET"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S</a:t>
            </a:r>
            <a:r>
              <a:rPr lang="aa-ET" sz="2000" dirty="0" smtClean="0">
                <a:latin typeface="Times New Roman" panose="02020603050405020304" pitchFamily="18" charset="0"/>
                <a:cs typeface="Times New Roman" panose="02020603050405020304" pitchFamily="18" charset="0"/>
              </a:rPr>
              <a:t>topping </a:t>
            </a:r>
            <a:r>
              <a:rPr lang="aa-ET" sz="2000" dirty="0">
                <a:latin typeface="Times New Roman" panose="02020603050405020304" pitchFamily="18" charset="0"/>
                <a:cs typeface="Times New Roman" panose="02020603050405020304" pitchFamily="18" charset="0"/>
              </a:rPr>
              <a:t>galamsey, restoring </a:t>
            </a:r>
            <a:r>
              <a:rPr lang="en-US" sz="2000" dirty="0">
                <a:latin typeface="Times New Roman" panose="02020603050405020304" pitchFamily="18" charset="0"/>
                <a:cs typeface="Times New Roman" panose="02020603050405020304" pitchFamily="18" charset="0"/>
              </a:rPr>
              <a:t>ecosystems’</a:t>
            </a:r>
            <a:r>
              <a:rPr lang="aa-ET" sz="2000" dirty="0">
                <a:latin typeface="Times New Roman" panose="02020603050405020304" pitchFamily="18" charset="0"/>
                <a:cs typeface="Times New Roman" panose="02020603050405020304" pitchFamily="18" charset="0"/>
              </a:rPr>
              <a:t>, </a:t>
            </a:r>
            <a:r>
              <a:rPr lang="aa-ET" sz="2000" i="1" dirty="0">
                <a:latin typeface="Times New Roman" panose="02020603050405020304" pitchFamily="18" charset="0"/>
                <a:cs typeface="Times New Roman" panose="02020603050405020304" pitchFamily="18" charset="0"/>
              </a:rPr>
              <a:t>Dailly Graphic</a:t>
            </a:r>
            <a:r>
              <a:rPr lang="aa-ET" sz="2000" dirty="0">
                <a:latin typeface="Times New Roman" panose="02020603050405020304" pitchFamily="18" charset="0"/>
                <a:cs typeface="Times New Roman" panose="02020603050405020304" pitchFamily="18" charset="0"/>
              </a:rPr>
              <a:t>, 16 June, p. 07.</a:t>
            </a:r>
            <a:endParaRPr lang="en-US" sz="20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2000" dirty="0">
                <a:latin typeface="Times New Roman" panose="02020603050405020304" pitchFamily="18" charset="0"/>
                <a:cs typeface="Times New Roman" panose="02020603050405020304" pitchFamily="18" charset="0"/>
              </a:rPr>
              <a:t>Petesi, J. Y. (2021) ‘Fight against galamsey: Lands minister justifies burning of excavators’, </a:t>
            </a:r>
            <a:r>
              <a:rPr lang="aa-ET" sz="2000" i="1" dirty="0" smtClean="0">
                <a:latin typeface="Times New Roman" panose="02020603050405020304" pitchFamily="18" charset="0"/>
                <a:cs typeface="Times New Roman" panose="02020603050405020304" pitchFamily="18" charset="0"/>
              </a:rPr>
              <a:t>Ghanaian </a:t>
            </a:r>
            <a:r>
              <a:rPr lang="aa-ET" sz="2000" i="1" dirty="0">
                <a:latin typeface="Times New Roman" panose="02020603050405020304" pitchFamily="18" charset="0"/>
                <a:cs typeface="Times New Roman" panose="02020603050405020304" pitchFamily="18" charset="0"/>
              </a:rPr>
              <a:t>Times</a:t>
            </a:r>
            <a:r>
              <a:rPr lang="aa-ET" sz="2000" dirty="0">
                <a:latin typeface="Times New Roman" panose="02020603050405020304" pitchFamily="18" charset="0"/>
                <a:cs typeface="Times New Roman" panose="02020603050405020304" pitchFamily="18" charset="0"/>
              </a:rPr>
              <a:t>, 1 July, p. 24.</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37925" y="6248400"/>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35</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93909501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39" y="490105"/>
            <a:ext cx="11105444" cy="5279316"/>
          </a:xfrm>
        </p:spPr>
        <p:txBody>
          <a:bodyPr>
            <a:noAutofit/>
          </a:bodyPr>
          <a:lstStyle/>
          <a:p>
            <a:pPr>
              <a:buClr>
                <a:schemeClr val="accent6">
                  <a:lumMod val="75000"/>
                </a:schemeClr>
              </a:buClr>
            </a:pPr>
            <a:r>
              <a:rPr lang="en-US" sz="1900" dirty="0">
                <a:latin typeface="Times New Roman" panose="02020603050405020304" pitchFamily="18" charset="0"/>
                <a:cs typeface="Times New Roman" panose="02020603050405020304" pitchFamily="18" charset="0"/>
              </a:rPr>
              <a:t>Report</a:t>
            </a:r>
            <a:r>
              <a:rPr lang="aa-ET" sz="1900" dirty="0">
                <a:latin typeface="Times New Roman" panose="02020603050405020304" pitchFamily="18" charset="0"/>
                <a:cs typeface="Times New Roman" panose="02020603050405020304" pitchFamily="18" charset="0"/>
              </a:rPr>
              <a:t> (2021) ‘“The galamsey entrepreneurs” launched to commemorate Maj. Mahama’s 4th anniversary’, </a:t>
            </a:r>
            <a:r>
              <a:rPr lang="aa-ET" sz="1900" i="1" dirty="0">
                <a:latin typeface="Times New Roman" panose="02020603050405020304" pitchFamily="18" charset="0"/>
                <a:cs typeface="Times New Roman" panose="02020603050405020304" pitchFamily="18" charset="0"/>
              </a:rPr>
              <a:t>Spectator</a:t>
            </a:r>
            <a:r>
              <a:rPr lang="aa-ET" sz="1900" dirty="0">
                <a:latin typeface="Times New Roman" panose="02020603050405020304" pitchFamily="18" charset="0"/>
                <a:cs typeface="Times New Roman" panose="02020603050405020304" pitchFamily="18" charset="0"/>
              </a:rPr>
              <a:t>, 14 August, p. 08.</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Report (2021) ‘Havoc caused by illegal miners’,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22 May, p. 29.</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Salia, A. K. (2021) ‘Big issue: Illegal mining’, </a:t>
            </a:r>
            <a:r>
              <a:rPr lang="aa-ET" sz="1900" i="1" dirty="0">
                <a:latin typeface="Times New Roman" panose="02020603050405020304" pitchFamily="18" charset="0"/>
                <a:cs typeface="Times New Roman" panose="02020603050405020304" pitchFamily="18" charset="0"/>
              </a:rPr>
              <a:t>Dailly Graphic</a:t>
            </a:r>
            <a:r>
              <a:rPr lang="aa-ET" sz="1900" dirty="0">
                <a:latin typeface="Times New Roman" panose="02020603050405020304" pitchFamily="18" charset="0"/>
                <a:cs typeface="Times New Roman" panose="02020603050405020304" pitchFamily="18" charset="0"/>
              </a:rPr>
              <a:t>, 17 May, p. 17.</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a:t>
            </a:r>
            <a:r>
              <a:rPr lang="en-US" sz="1900" dirty="0" err="1">
                <a:latin typeface="Times New Roman" panose="02020603050405020304" pitchFamily="18" charset="0"/>
                <a:cs typeface="Times New Roman" panose="02020603050405020304" pitchFamily="18" charset="0"/>
              </a:rPr>
              <a:t>imes</a:t>
            </a:r>
            <a:r>
              <a:rPr lang="en-US" sz="1900" dirty="0">
                <a:latin typeface="Times New Roman" panose="02020603050405020304" pitchFamily="18" charset="0"/>
                <a:cs typeface="Times New Roman" panose="02020603050405020304" pitchFamily="18" charset="0"/>
              </a:rPr>
              <a:t> </a:t>
            </a:r>
            <a:r>
              <a:rPr lang="aa-ET" sz="1900" dirty="0">
                <a:latin typeface="Times New Roman" panose="02020603050405020304" pitchFamily="18" charset="0"/>
                <a:cs typeface="Times New Roman" panose="02020603050405020304" pitchFamily="18" charset="0"/>
              </a:rPr>
              <a:t>Reporter (2021) ‘6 galamseyers arrested, guns, ammunitions seized’,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27 March, p. 13.</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Times Reporter (2021) ‘Arrest, prosecute financiers, overlords of galamsey activities - Okudzeto Ablakwa’,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24 May, p. 15.</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Times Reporter (2021) ‘Minister urges taskforce to clamp down on use of changfangs’,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23 </a:t>
            </a:r>
            <a:r>
              <a:rPr lang="aa-ET" sz="1900" dirty="0">
                <a:latin typeface="Times New Roman" panose="02020603050405020304" pitchFamily="18" charset="0"/>
                <a:cs typeface="Times New Roman" panose="02020603050405020304" pitchFamily="18" charset="0"/>
              </a:rPr>
              <a:t>August, p. 15.</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Times Reporter (2021) ‘Occupy Ghana disagrees with “burn on sight” approach to fighting galamsey’,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29 May, p. 19.</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Times Reporter (2021) ‘Okyehene fumes at galamseyers for polluting water bodies’,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a:t>
            </a: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aa-ET" sz="1900" dirty="0" smtClean="0">
                <a:latin typeface="Times New Roman" panose="02020603050405020304" pitchFamily="18" charset="0"/>
                <a:cs typeface="Times New Roman" panose="02020603050405020304" pitchFamily="18" charset="0"/>
              </a:rPr>
              <a:t>18 </a:t>
            </a:r>
            <a:r>
              <a:rPr lang="aa-ET" sz="1900" dirty="0">
                <a:latin typeface="Times New Roman" panose="02020603050405020304" pitchFamily="18" charset="0"/>
                <a:cs typeface="Times New Roman" panose="02020603050405020304" pitchFamily="18" charset="0"/>
              </a:rPr>
              <a:t>May, p. 15.</a:t>
            </a:r>
            <a:endParaRPr lang="en-US" sz="1900" dirty="0">
              <a:latin typeface="Times New Roman" panose="02020603050405020304" pitchFamily="18" charset="0"/>
              <a:cs typeface="Times New Roman" panose="02020603050405020304" pitchFamily="18" charset="0"/>
            </a:endParaRPr>
          </a:p>
          <a:p>
            <a:pPr>
              <a:buClr>
                <a:schemeClr val="accent6">
                  <a:lumMod val="75000"/>
                </a:schemeClr>
              </a:buClr>
            </a:pPr>
            <a:r>
              <a:rPr lang="aa-ET" sz="1900" dirty="0">
                <a:latin typeface="Times New Roman" panose="02020603050405020304" pitchFamily="18" charset="0"/>
                <a:cs typeface="Times New Roman" panose="02020603050405020304" pitchFamily="18" charset="0"/>
              </a:rPr>
              <a:t>Times Reporter (2021) ‘</a:t>
            </a:r>
            <a:r>
              <a:rPr lang="aa-ET" sz="1900" dirty="0" smtClean="0">
                <a:latin typeface="Times New Roman" panose="02020603050405020304" pitchFamily="18" charset="0"/>
                <a:cs typeface="Times New Roman" panose="02020603050405020304" pitchFamily="18" charset="0"/>
              </a:rPr>
              <a:t>Taskforce </a:t>
            </a:r>
            <a:r>
              <a:rPr lang="aa-ET" sz="1900" dirty="0">
                <a:latin typeface="Times New Roman" panose="02020603050405020304" pitchFamily="18" charset="0"/>
                <a:cs typeface="Times New Roman" panose="02020603050405020304" pitchFamily="18" charset="0"/>
              </a:rPr>
              <a:t>destroys machines, canoes belonging to “galamseyers” on Ankobra river’, </a:t>
            </a:r>
            <a:r>
              <a:rPr lang="aa-ET" sz="1900" i="1" dirty="0">
                <a:latin typeface="Times New Roman" panose="02020603050405020304" pitchFamily="18" charset="0"/>
                <a:cs typeface="Times New Roman" panose="02020603050405020304" pitchFamily="18" charset="0"/>
              </a:rPr>
              <a:t>Ghanaian Times</a:t>
            </a:r>
            <a:r>
              <a:rPr lang="aa-ET" sz="1900" dirty="0">
                <a:latin typeface="Times New Roman" panose="02020603050405020304" pitchFamily="18" charset="0"/>
                <a:cs typeface="Times New Roman" panose="02020603050405020304" pitchFamily="18" charset="0"/>
              </a:rPr>
              <a:t>, 19 August, p. 03.</a:t>
            </a:r>
            <a:endParaRPr lang="en-US" sz="1900" dirty="0">
              <a:latin typeface="Times New Roman" panose="02020603050405020304" pitchFamily="18" charset="0"/>
              <a:cs typeface="Times New Roman" panose="02020603050405020304" pitchFamily="18" charset="0"/>
            </a:endParaRPr>
          </a:p>
          <a:p>
            <a:pPr marL="0" indent="0">
              <a:buClr>
                <a:schemeClr val="accent6">
                  <a:lumMod val="75000"/>
                </a:schemeClr>
              </a:buClr>
              <a:buNone/>
            </a:pPr>
            <a:endParaRPr lang="en-US" sz="19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53086"/>
            <a:ext cx="473075" cy="473075"/>
          </a:xfrm>
          <a:prstGeom prst="rect">
            <a:avLst/>
          </a:prstGeom>
        </p:spPr>
      </p:pic>
      <p:sp>
        <p:nvSpPr>
          <p:cNvPr id="2" name="Slide Number Placeholder 1"/>
          <p:cNvSpPr>
            <a:spLocks noGrp="1"/>
          </p:cNvSpPr>
          <p:nvPr>
            <p:ph type="sldNum" sz="quarter" idx="12"/>
          </p:nvPr>
        </p:nvSpPr>
        <p:spPr/>
        <p:txBody>
          <a:bodyPr/>
          <a:lstStyle/>
          <a:p>
            <a:fld id="{D1A02F51-68E8-4A58-A2DE-AF94332000A9}" type="slidenum">
              <a:rPr lang="en-US" smtClean="0"/>
              <a:t>36</a:t>
            </a:fld>
            <a:endParaRPr lang="en-US"/>
          </a:p>
        </p:txBody>
      </p:sp>
      <p:sp>
        <p:nvSpPr>
          <p:cNvPr id="4" name="Footer Placeholder 3"/>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81876280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53569"/>
            <a:ext cx="12192000" cy="1325563"/>
          </a:xfrm>
          <a:gradFill flip="none" rotWithShape="1">
            <a:gsLst>
              <a:gs pos="100000">
                <a:schemeClr val="accent6">
                  <a:alpha val="43000"/>
                  <a:lumMod val="100000"/>
                </a:schemeClr>
              </a:gs>
              <a:gs pos="0">
                <a:schemeClr val="bg1">
                  <a:alpha val="36000"/>
                  <a:lumMod val="0"/>
                  <a:lumOff val="100000"/>
                </a:schemeClr>
              </a:gs>
            </a:gsLst>
            <a:path path="circle">
              <a:fillToRect l="50000" t="50000" r="50000" b="50000"/>
            </a:path>
            <a:tileRect/>
          </a:gradFill>
          <a:ln>
            <a:solidFill>
              <a:schemeClr val="accent6">
                <a:lumMod val="60000"/>
                <a:lumOff val="40000"/>
              </a:schemeClr>
            </a:solidFill>
          </a:ln>
        </p:spPr>
        <p:txBody>
          <a:bodyPr/>
          <a:lstStyle/>
          <a:p>
            <a:pPr algn="ctr"/>
            <a:r>
              <a:rPr lang="en-US" dirty="0">
                <a:latin typeface="Times New Roman" panose="02020603050405020304" pitchFamily="18" charset="0"/>
                <a:cs typeface="Times New Roman" panose="02020603050405020304" pitchFamily="18" charset="0"/>
              </a:rPr>
              <a:t>FREE ONLINE EDUCATIONAL PORTALS</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7"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11" name="Down Arrow 10"/>
          <p:cNvSpPr/>
          <p:nvPr/>
        </p:nvSpPr>
        <p:spPr>
          <a:xfrm>
            <a:off x="5372100" y="3779132"/>
            <a:ext cx="1447800" cy="1543050"/>
          </a:xfrm>
          <a:prstGeom prst="downArrow">
            <a:avLst/>
          </a:prstGeom>
          <a:gradFill flip="none" rotWithShape="1">
            <a:gsLst>
              <a:gs pos="33000">
                <a:schemeClr val="accent6">
                  <a:alpha val="43000"/>
                  <a:lumMod val="100000"/>
                </a:schemeClr>
              </a:gs>
              <a:gs pos="100000">
                <a:schemeClr val="bg1">
                  <a:alpha val="36000"/>
                  <a:lumMod val="0"/>
                  <a:lumOff val="100000"/>
                </a:schemeClr>
              </a:gs>
            </a:gsLst>
            <a:path path="circle">
              <a:fillToRect t="100000" r="100000"/>
            </a:path>
            <a:tileRect l="-100000" b="-100000"/>
          </a:gradFill>
          <a:ln>
            <a:solidFill>
              <a:schemeClr val="accent6">
                <a:lumMod val="20000"/>
                <a:lumOff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D1A02F51-68E8-4A58-A2DE-AF94332000A9}" type="slidenum">
              <a:rPr lang="en-US" smtClean="0"/>
              <a:t>37</a:t>
            </a:fld>
            <a:endParaRPr lang="en-US"/>
          </a:p>
        </p:txBody>
      </p:sp>
      <p:sp>
        <p:nvSpPr>
          <p:cNvPr id="9" name="Footer Placeholder 8"/>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16432877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572683802"/>
              </p:ext>
            </p:extLst>
          </p:nvPr>
        </p:nvGraphicFramePr>
        <p:xfrm>
          <a:off x="814705" y="669919"/>
          <a:ext cx="6462395" cy="2047241"/>
        </p:xfrm>
        <a:graphic>
          <a:graphicData uri="http://schemas.openxmlformats.org/drawingml/2006/table">
            <a:tbl>
              <a:tblPr firstRow="1" firstCol="1" lastRow="1" lastCol="1" bandRow="1" bandCol="1">
                <a:tableStyleId>{5C22544A-7EE6-4342-B048-85BDC9FD1C3A}</a:tableStyleId>
              </a:tblPr>
              <a:tblGrid>
                <a:gridCol w="3656356">
                  <a:extLst>
                    <a:ext uri="{9D8B030D-6E8A-4147-A177-3AD203B41FA5}">
                      <a16:colId xmlns:a16="http://schemas.microsoft.com/office/drawing/2014/main" xmlns="" val="20000"/>
                    </a:ext>
                  </a:extLst>
                </a:gridCol>
                <a:gridCol w="2806039">
                  <a:extLst>
                    <a:ext uri="{9D8B030D-6E8A-4147-A177-3AD203B41FA5}">
                      <a16:colId xmlns:a16="http://schemas.microsoft.com/office/drawing/2014/main" xmlns="" val="20001"/>
                    </a:ext>
                  </a:extLst>
                </a:gridCol>
              </a:tblGrid>
              <a:tr h="365728">
                <a:tc>
                  <a:txBody>
                    <a:bodyPr/>
                    <a:lstStyle/>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Useful</a:t>
                      </a:r>
                      <a:r>
                        <a:rPr lang="en-US" sz="2000" spc="-1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Search</a:t>
                      </a:r>
                      <a:r>
                        <a:rPr lang="en-US" sz="2000" spc="-2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Engine</a:t>
                      </a:r>
                      <a:r>
                        <a:rPr lang="en-US" sz="2000" spc="-1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for</a:t>
                      </a:r>
                      <a:r>
                        <a:rPr lang="en-US" sz="2000" spc="-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Books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
                      </a:r>
                      <a:br>
                        <a:rPr lang="en-US" sz="1800"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Website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36052">
                <a:tc>
                  <a:txBody>
                    <a:bodyPr/>
                    <a:lstStyle/>
                    <a:p>
                      <a:pPr marL="67945" marR="0">
                        <a:lnSpc>
                          <a:spcPts val="1240"/>
                        </a:lnSpc>
                        <a:spcBef>
                          <a:spcPts val="0"/>
                        </a:spcBef>
                        <a:spcAft>
                          <a:spcPts val="0"/>
                        </a:spcAft>
                      </a:pPr>
                      <a:r>
                        <a:rPr lang="en-US" sz="1600" dirty="0">
                          <a:solidFill>
                            <a:schemeClr val="accent6">
                              <a:lumMod val="50000"/>
                            </a:schemeClr>
                          </a:solidFill>
                          <a:effectLst/>
                          <a:latin typeface="Times New Roman" panose="02020603050405020304" pitchFamily="18" charset="0"/>
                          <a:cs typeface="Times New Roman" panose="02020603050405020304" pitchFamily="18" charset="0"/>
                        </a:rPr>
                        <a:t/>
                      </a:r>
                      <a:br>
                        <a:rPr lang="en-US" sz="1600" dirty="0">
                          <a:solidFill>
                            <a:schemeClr val="accent6">
                              <a:lumMod val="50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PDFDRIVE</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sng"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hlinkClick r:id="rId2"/>
                        </a:rPr>
                        <a:t/>
                      </a:r>
                      <a:br>
                        <a:rPr lang="en-US" sz="1400" u="sng"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hlinkClick r:id="rId2"/>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https://www.pdfdrive.com</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1"/>
                  </a:ext>
                </a:extLst>
              </a:tr>
              <a:tr h="336052">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PROJECT</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GUTENBERG</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http://www.gutenberg.org</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2"/>
                  </a:ext>
                </a:extLst>
              </a:tr>
              <a:tr h="336052">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INTERNET</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ARCHIVES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https://archive.org/details/texts</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3"/>
                  </a:ext>
                </a:extLst>
              </a:tr>
              <a:tr h="673357">
                <a:tc gridSpan="2">
                  <a:txBody>
                    <a:bodyPr/>
                    <a:lstStyle/>
                    <a:p>
                      <a:pPr marL="67945" marR="0" algn="l">
                        <a:lnSpc>
                          <a:spcPct val="100000"/>
                        </a:lnSpc>
                        <a:spcBef>
                          <a:spcPts val="0"/>
                        </a:spcBef>
                        <a:spcAft>
                          <a:spcPts val="0"/>
                        </a:spcAft>
                      </a:pPr>
                      <a:r>
                        <a:rPr lang="en-US" sz="1400" dirty="0" smtClean="0">
                          <a:solidFill>
                            <a:schemeClr val="bg2">
                              <a:lumMod val="25000"/>
                            </a:schemeClr>
                          </a:solidFill>
                          <a:effectLst/>
                          <a:latin typeface="Times New Roman" panose="02020603050405020304" pitchFamily="18" charset="0"/>
                          <a:cs typeface="Times New Roman" panose="02020603050405020304" pitchFamily="18" charset="0"/>
                        </a:rPr>
                        <a:t>NB</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These</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websites</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grants</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access</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to</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millions</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books</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(PDF)</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for</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relating</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to</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any</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subject/field</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400" baseline="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topic.</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hMerge="1">
                  <a:txBody>
                    <a:bodyPr/>
                    <a:lstStyle/>
                    <a:p>
                      <a:endParaRPr lang="en-US"/>
                    </a:p>
                  </a:txBody>
                  <a:tcPr/>
                </a:tc>
                <a:extLst>
                  <a:ext uri="{0D108BD9-81ED-4DB2-BD59-A6C34878D82A}">
                    <a16:rowId xmlns:a16="http://schemas.microsoft.com/office/drawing/2014/main" xmlns="" val="100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34104578"/>
              </p:ext>
            </p:extLst>
          </p:nvPr>
        </p:nvGraphicFramePr>
        <p:xfrm>
          <a:off x="814705" y="2803522"/>
          <a:ext cx="9043670" cy="3477578"/>
        </p:xfrm>
        <a:graphic>
          <a:graphicData uri="http://schemas.openxmlformats.org/drawingml/2006/table">
            <a:tbl>
              <a:tblPr firstRow="1" firstCol="1" lastRow="1" lastCol="1" bandRow="1" bandCol="1">
                <a:tableStyleId>{5C22544A-7EE6-4342-B048-85BDC9FD1C3A}</a:tableStyleId>
              </a:tblPr>
              <a:tblGrid>
                <a:gridCol w="4695901">
                  <a:extLst>
                    <a:ext uri="{9D8B030D-6E8A-4147-A177-3AD203B41FA5}">
                      <a16:colId xmlns:a16="http://schemas.microsoft.com/office/drawing/2014/main" xmlns="" val="20000"/>
                    </a:ext>
                  </a:extLst>
                </a:gridCol>
                <a:gridCol w="4347769">
                  <a:extLst>
                    <a:ext uri="{9D8B030D-6E8A-4147-A177-3AD203B41FA5}">
                      <a16:colId xmlns:a16="http://schemas.microsoft.com/office/drawing/2014/main" xmlns="" val="20001"/>
                    </a:ext>
                  </a:extLst>
                </a:gridCol>
              </a:tblGrid>
              <a:tr h="409578">
                <a:tc>
                  <a:txBody>
                    <a:bodyPr/>
                    <a:lstStyle/>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Useful</a:t>
                      </a:r>
                      <a:r>
                        <a:rPr lang="en-US" sz="2000" spc="-2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Online</a:t>
                      </a:r>
                      <a:r>
                        <a:rPr lang="en-US" sz="2000" spc="-2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Educational</a:t>
                      </a:r>
                      <a:r>
                        <a:rPr lang="en-US" sz="2000" spc="-2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Support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Website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29500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KHAN</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ACADEMY</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https://www.khanacademy.org</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1"/>
                  </a:ext>
                </a:extLst>
              </a:tr>
              <a:tr h="295009">
                <a:tc>
                  <a:txBody>
                    <a:bodyPr/>
                    <a:lstStyle/>
                    <a:p>
                      <a:pPr marL="67945" marR="0">
                        <a:lnSpc>
                          <a:spcPts val="1245"/>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ACADEMIC</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EARTHS</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5"/>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https://academicearth.org</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2"/>
                  </a:ext>
                </a:extLst>
              </a:tr>
              <a:tr h="29500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COURSERA</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https://www.coursera.org</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3"/>
                  </a:ext>
                </a:extLst>
              </a:tr>
              <a:tr h="29500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EDX</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https://www.edx.org</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4"/>
                  </a:ext>
                </a:extLst>
              </a:tr>
              <a:tr h="29500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OPEN2STUDY</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https://www.open2study.com</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5"/>
                  </a:ext>
                </a:extLst>
              </a:tr>
              <a:tr h="382330">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CODE</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ACADEMY</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https://www.codecademy.com</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6"/>
                  </a:ext>
                </a:extLst>
              </a:tr>
              <a:tr h="458796">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YOUTUBE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EDUCATION</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https://www.youtube.com/education</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extLst>
                  <a:ext uri="{0D108BD9-81ED-4DB2-BD59-A6C34878D82A}">
                    <a16:rowId xmlns:a16="http://schemas.microsoft.com/office/drawing/2014/main" xmlns="" val="10007"/>
                  </a:ext>
                </a:extLst>
              </a:tr>
              <a:tr h="702874">
                <a:tc gridSpan="2">
                  <a:txBody>
                    <a:bodyPr/>
                    <a:lstStyle/>
                    <a:p>
                      <a:pPr marL="67945" marR="0">
                        <a:lnSpc>
                          <a:spcPts val="1325"/>
                        </a:lnSpc>
                        <a:spcBef>
                          <a:spcPts val="0"/>
                        </a:spcBef>
                        <a:spcAft>
                          <a:spcPts val="0"/>
                        </a:spcAft>
                      </a:pPr>
                      <a:endParaRPr lang="en-US" sz="1400"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ct val="10000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NB:</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These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resources</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host</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thousands</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online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courses,</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in</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several</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disciplines,</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along</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with</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free</a:t>
                      </a:r>
                    </a:p>
                    <a:p>
                      <a:pPr marL="67945" marR="0">
                        <a:lnSpc>
                          <a:spcPct val="10000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learning</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materials</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(audios,</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videos,</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books</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etc.)</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for</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lifelong</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learning.</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60000"/>
                        <a:lumOff val="40000"/>
                      </a:schemeClr>
                    </a:solidFill>
                  </a:tcPr>
                </a:tc>
                <a:tc hMerge="1">
                  <a:txBody>
                    <a:bodyPr/>
                    <a:lstStyle/>
                    <a:p>
                      <a:endParaRPr lang="en-US"/>
                    </a:p>
                  </a:txBody>
                  <a:tcPr/>
                </a:tc>
                <a:extLst>
                  <a:ext uri="{0D108BD9-81ED-4DB2-BD59-A6C34878D82A}">
                    <a16:rowId xmlns:a16="http://schemas.microsoft.com/office/drawing/2014/main" xmlns="" val="10008"/>
                  </a:ext>
                </a:extLst>
              </a:tr>
            </a:tbl>
          </a:graphicData>
        </a:graphic>
      </p:graphicFrame>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9"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38</a:t>
            </a:fld>
            <a:endParaRPr lang="en-US"/>
          </a:p>
        </p:txBody>
      </p:sp>
      <p:sp>
        <p:nvSpPr>
          <p:cNvPr id="3" name="Footer Placeholder 2"/>
          <p:cNvSpPr>
            <a:spLocks noGrp="1"/>
          </p:cNvSpPr>
          <p:nvPr>
            <p:ph type="ftr" sz="quarter" idx="11"/>
          </p:nvPr>
        </p:nvSpPr>
        <p:spPr/>
        <p:txBody>
          <a:bodyPr/>
          <a:lstStyle/>
          <a:p>
            <a:r>
              <a:rPr lang="en-US" smtClean="0"/>
              <a:t>#OAWeek2022</a:t>
            </a:r>
            <a:endParaRPr lang="en-US"/>
          </a:p>
        </p:txBody>
      </p:sp>
      <p:sp>
        <p:nvSpPr>
          <p:cNvPr id="13" name="Title 1"/>
          <p:cNvSpPr>
            <a:spLocks noGrp="1"/>
          </p:cNvSpPr>
          <p:nvPr>
            <p:ph type="title"/>
          </p:nvPr>
        </p:nvSpPr>
        <p:spPr>
          <a:xfrm>
            <a:off x="814704" y="78733"/>
            <a:ext cx="11377295" cy="504824"/>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3600" dirty="0" smtClean="0">
                <a:latin typeface="Times New Roman" panose="02020603050405020304" pitchFamily="18" charset="0"/>
                <a:cs typeface="Times New Roman" panose="02020603050405020304" pitchFamily="18" charset="0"/>
              </a:rPr>
              <a:t>Free Online Educational Portals</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852051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38874"/>
            <a:ext cx="473075" cy="473075"/>
          </a:xfrm>
          <a:prstGeom prst="rect">
            <a:avLst/>
          </a:prstGeom>
        </p:spPr>
      </p:pic>
      <p:pic>
        <p:nvPicPr>
          <p:cNvPr id="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graphicFrame>
        <p:nvGraphicFramePr>
          <p:cNvPr id="2" name="Table 1"/>
          <p:cNvGraphicFramePr>
            <a:graphicFrameLocks noGrp="1"/>
          </p:cNvGraphicFramePr>
          <p:nvPr>
            <p:extLst>
              <p:ext uri="{D42A27DB-BD31-4B8C-83A1-F6EECF244321}">
                <p14:modId xmlns:p14="http://schemas.microsoft.com/office/powerpoint/2010/main" val="1885335197"/>
              </p:ext>
            </p:extLst>
          </p:nvPr>
        </p:nvGraphicFramePr>
        <p:xfrm>
          <a:off x="814705" y="1047750"/>
          <a:ext cx="9922510" cy="4655130"/>
        </p:xfrm>
        <a:graphic>
          <a:graphicData uri="http://schemas.openxmlformats.org/drawingml/2006/table">
            <a:tbl>
              <a:tblPr firstRow="1" firstCol="1" lastRow="1" lastCol="1" bandRow="1" bandCol="1">
                <a:tableStyleId>{5C22544A-7EE6-4342-B048-85BDC9FD1C3A}</a:tableStyleId>
              </a:tblPr>
              <a:tblGrid>
                <a:gridCol w="5152236">
                  <a:extLst>
                    <a:ext uri="{9D8B030D-6E8A-4147-A177-3AD203B41FA5}">
                      <a16:colId xmlns:a16="http://schemas.microsoft.com/office/drawing/2014/main" xmlns="" val="20000"/>
                    </a:ext>
                  </a:extLst>
                </a:gridCol>
                <a:gridCol w="4770274">
                  <a:extLst>
                    <a:ext uri="{9D8B030D-6E8A-4147-A177-3AD203B41FA5}">
                      <a16:colId xmlns:a16="http://schemas.microsoft.com/office/drawing/2014/main" xmlns="" val="20001"/>
                    </a:ext>
                  </a:extLst>
                </a:gridCol>
              </a:tblGrid>
              <a:tr h="495300">
                <a:tc>
                  <a:txBody>
                    <a:bodyPr/>
                    <a:lstStyle/>
                    <a:p>
                      <a:pPr marL="67945" marR="0">
                        <a:lnSpc>
                          <a:spcPts val="124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
                      </a:r>
                      <a:br>
                        <a:rPr lang="en-US" sz="2400" dirty="0">
                          <a:effectLst/>
                          <a:latin typeface="Times New Roman" panose="02020603050405020304" pitchFamily="18" charset="0"/>
                          <a:cs typeface="Times New Roman" panose="02020603050405020304" pitchFamily="18" charset="0"/>
                        </a:rPr>
                      </a:br>
                      <a:r>
                        <a:rPr lang="en-US" sz="2400" dirty="0">
                          <a:effectLst/>
                          <a:latin typeface="Times New Roman" panose="02020603050405020304" pitchFamily="18" charset="0"/>
                          <a:cs typeface="Times New Roman" panose="02020603050405020304" pitchFamily="18" charset="0"/>
                        </a:rPr>
                        <a:t>Other</a:t>
                      </a:r>
                      <a:r>
                        <a:rPr lang="en-US" sz="2400" spc="-5" dirty="0">
                          <a:effectLst/>
                          <a:latin typeface="Times New Roman" panose="02020603050405020304" pitchFamily="18" charset="0"/>
                          <a:cs typeface="Times New Roman" panose="02020603050405020304" pitchFamily="18" charset="0"/>
                        </a:rPr>
                        <a:t> </a:t>
                      </a:r>
                      <a:r>
                        <a:rPr lang="en-US" sz="2400" dirty="0">
                          <a:effectLst/>
                          <a:latin typeface="Times New Roman" panose="02020603050405020304" pitchFamily="18" charset="0"/>
                          <a:cs typeface="Times New Roman" panose="02020603050405020304" pitchFamily="18" charset="0"/>
                        </a:rPr>
                        <a:t>Free</a:t>
                      </a:r>
                      <a:r>
                        <a:rPr lang="en-US" sz="2400" spc="-10" dirty="0">
                          <a:effectLst/>
                          <a:latin typeface="Times New Roman" panose="02020603050405020304" pitchFamily="18" charset="0"/>
                          <a:cs typeface="Times New Roman" panose="02020603050405020304" pitchFamily="18" charset="0"/>
                        </a:rPr>
                        <a:t> </a:t>
                      </a:r>
                      <a:r>
                        <a:rPr lang="en-US" sz="2400" dirty="0">
                          <a:effectLst/>
                          <a:latin typeface="Times New Roman" panose="02020603050405020304" pitchFamily="18" charset="0"/>
                          <a:cs typeface="Times New Roman" panose="02020603050405020304" pitchFamily="18" charset="0"/>
                        </a:rPr>
                        <a:t>Book</a:t>
                      </a:r>
                      <a:r>
                        <a:rPr lang="en-US" sz="2400" spc="-5" dirty="0">
                          <a:effectLst/>
                          <a:latin typeface="Times New Roman" panose="02020603050405020304" pitchFamily="18" charset="0"/>
                          <a:cs typeface="Times New Roman" panose="02020603050405020304" pitchFamily="18" charset="0"/>
                        </a:rPr>
                        <a:t> </a:t>
                      </a:r>
                      <a:r>
                        <a:rPr lang="en-US" sz="2400" dirty="0">
                          <a:effectLst/>
                          <a:latin typeface="Times New Roman" panose="02020603050405020304" pitchFamily="18" charset="0"/>
                          <a:cs typeface="Times New Roman" panose="02020603050405020304" pitchFamily="18" charset="0"/>
                        </a:rPr>
                        <a:t>Sites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
                      </a:r>
                      <a:br>
                        <a:rPr lang="en-US" sz="2400" dirty="0">
                          <a:effectLst/>
                          <a:latin typeface="Times New Roman" panose="02020603050405020304" pitchFamily="18" charset="0"/>
                          <a:cs typeface="Times New Roman" panose="02020603050405020304" pitchFamily="18" charset="0"/>
                        </a:rPr>
                      </a:br>
                      <a:r>
                        <a:rPr lang="en-US" sz="2400" dirty="0">
                          <a:effectLst/>
                          <a:latin typeface="Times New Roman" panose="02020603050405020304" pitchFamily="18" charset="0"/>
                          <a:cs typeface="Times New Roman" panose="02020603050405020304" pitchFamily="18" charset="0"/>
                        </a:rPr>
                        <a:t>Website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BOON</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https://bookboon.com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EBOOKEE</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https://ebookee.org</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18447">
                <a:tc>
                  <a:txBody>
                    <a:bodyPr/>
                    <a:lstStyle/>
                    <a:p>
                      <a:pPr marL="67945" marR="0">
                        <a:lnSpc>
                          <a:spcPts val="1245"/>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http://www.freebooks.com/textbooks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MANY</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http://manybooks.net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YARDS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https://www.bookyards.com/en/welcome</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GET</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https://www.getfreeebooks.com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318447">
                <a:tc>
                  <a:txBody>
                    <a:bodyPr/>
                    <a:lstStyle/>
                    <a:p>
                      <a:pPr marL="67945" marR="0">
                        <a:lnSpc>
                          <a:spcPts val="1240"/>
                        </a:lnSpc>
                        <a:spcBef>
                          <a:spcPts val="0"/>
                        </a:spcBef>
                        <a:spcAft>
                          <a:spcPts val="0"/>
                        </a:spcAft>
                      </a:pPr>
                      <a:endParaRPr lang="en-US" sz="1600"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ESSAYS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http://www.essays.se</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SPARK</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NOTES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http://www.sparknotes.com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8"/>
                  </a:ext>
                </a:extLst>
              </a:tr>
              <a:tr h="318447">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PINK</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MONKEY</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http://www.pinkmonkey.com/index2.asp</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9"/>
                  </a:ext>
                </a:extLst>
              </a:tr>
              <a:tr h="318447">
                <a:tc>
                  <a:txBody>
                    <a:bodyPr/>
                    <a:lstStyle/>
                    <a:p>
                      <a:pPr marL="67945" marR="0">
                        <a:lnSpc>
                          <a:spcPts val="1240"/>
                        </a:lnSpc>
                        <a:spcBef>
                          <a:spcPts val="0"/>
                        </a:spcBef>
                        <a:spcAft>
                          <a:spcPts val="0"/>
                        </a:spcAft>
                      </a:pPr>
                      <a:endParaRPr lang="en-US" sz="1600"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COMPUTER</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http://freecomputerbooks.com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10"/>
                  </a:ext>
                </a:extLst>
              </a:tr>
              <a:tr h="640458">
                <a:tc gridSpan="2">
                  <a:txBody>
                    <a:bodyPr/>
                    <a:lstStyle/>
                    <a:p>
                      <a:pPr marL="67945" marR="0">
                        <a:lnSpc>
                          <a:spcPct val="10000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NB:</a:t>
                      </a:r>
                      <a:r>
                        <a:rPr lang="en-US" sz="16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These</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additional</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websites</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grants</a:t>
                      </a:r>
                      <a:r>
                        <a:rPr lang="en-US" sz="16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access</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to</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millions</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books</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(PDF)</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for</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relating</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to</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any</a:t>
                      </a:r>
                    </a:p>
                    <a:p>
                      <a:pPr marL="67945" marR="0">
                        <a:lnSpc>
                          <a:spcPct val="10000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subject/field</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topic.</a:t>
                      </a:r>
                    </a:p>
                    <a:p>
                      <a:pPr marL="67945" marR="0">
                        <a:lnSpc>
                          <a:spcPct val="100000"/>
                        </a:lnSpc>
                        <a:spcBef>
                          <a:spcPts val="0"/>
                        </a:spcBef>
                        <a:spcAft>
                          <a:spcPts val="0"/>
                        </a:spcAft>
                      </a:pP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hMerge="1">
                  <a:txBody>
                    <a:bodyPr/>
                    <a:lstStyle/>
                    <a:p>
                      <a:endParaRPr lang="en-US"/>
                    </a:p>
                  </a:txBody>
                  <a:tcPr/>
                </a:tc>
                <a:extLst>
                  <a:ext uri="{0D108BD9-81ED-4DB2-BD59-A6C34878D82A}">
                    <a16:rowId xmlns:a16="http://schemas.microsoft.com/office/drawing/2014/main" xmlns="" val="10011"/>
                  </a:ext>
                </a:extLst>
              </a:tr>
            </a:tbl>
          </a:graphicData>
        </a:graphic>
      </p:graphicFrame>
      <p:sp>
        <p:nvSpPr>
          <p:cNvPr id="3" name="Slide Number Placeholder 2"/>
          <p:cNvSpPr>
            <a:spLocks noGrp="1"/>
          </p:cNvSpPr>
          <p:nvPr>
            <p:ph type="sldNum" sz="quarter" idx="12"/>
          </p:nvPr>
        </p:nvSpPr>
        <p:spPr/>
        <p:txBody>
          <a:bodyPr/>
          <a:lstStyle/>
          <a:p>
            <a:fld id="{D1A02F51-68E8-4A58-A2DE-AF94332000A9}" type="slidenum">
              <a:rPr lang="en-US" smtClean="0"/>
              <a:t>39</a:t>
            </a:fld>
            <a:endParaRPr lang="en-US"/>
          </a:p>
        </p:txBody>
      </p:sp>
      <p:sp>
        <p:nvSpPr>
          <p:cNvPr id="6" name="Footer Placeholder 5"/>
          <p:cNvSpPr>
            <a:spLocks noGrp="1"/>
          </p:cNvSpPr>
          <p:nvPr>
            <p:ph type="ftr" sz="quarter" idx="11"/>
          </p:nvPr>
        </p:nvSpPr>
        <p:spPr/>
        <p:txBody>
          <a:bodyPr/>
          <a:lstStyle/>
          <a:p>
            <a:r>
              <a:rPr lang="en-US" smtClean="0"/>
              <a:t>#OAWeek2022</a:t>
            </a:r>
            <a:endParaRPr lang="en-US"/>
          </a:p>
        </p:txBody>
      </p:sp>
      <p:sp>
        <p:nvSpPr>
          <p:cNvPr id="12" name="Title 1"/>
          <p:cNvSpPr>
            <a:spLocks noGrp="1"/>
          </p:cNvSpPr>
          <p:nvPr>
            <p:ph type="title"/>
          </p:nvPr>
        </p:nvSpPr>
        <p:spPr>
          <a:xfrm>
            <a:off x="814705" y="231775"/>
            <a:ext cx="11353800" cy="604565"/>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4000" dirty="0" smtClean="0">
                <a:latin typeface="Times New Roman" panose="02020603050405020304" pitchFamily="18" charset="0"/>
                <a:cs typeface="Times New Roman" panose="02020603050405020304" pitchFamily="18" charset="0"/>
              </a:rPr>
              <a:t>Free Online Educational Portals - cont’d</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171473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24839" y="1401235"/>
            <a:ext cx="10549468" cy="2302932"/>
          </a:xfrm>
        </p:spPr>
        <p:txBody>
          <a:bodyPr>
            <a:normAutofit/>
          </a:bodyPr>
          <a:lstStyle/>
          <a:p>
            <a:pPr marL="0" indent="0" algn="just">
              <a:buNone/>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International open access week was established by </a:t>
            </a:r>
            <a:r>
              <a:rPr lang="en-US" dirty="0">
                <a:solidFill>
                  <a:srgbClr val="1D591D"/>
                </a:solidFill>
                <a:latin typeface="Times New Roman" panose="02020603050405020304" pitchFamily="18" charset="0"/>
                <a:cs typeface="Times New Roman" panose="02020603050405020304" pitchFamily="18" charset="0"/>
              </a:rPr>
              <a:t>Scholarly Publishing and Academic Resources Coalition</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(SPARC) and its partners in 2008, with the aim that, everyone should be able to access and contribute to the knowledge that shapes our world today. </a:t>
            </a:r>
          </a:p>
          <a:p>
            <a:pPr marL="0" indent="0" algn="just">
              <a:buNone/>
            </a:pP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algn="just">
              <a:buNone/>
            </a:pP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624839" y="413808"/>
            <a:ext cx="11567161" cy="804333"/>
          </a:xfrm>
          <a:prstGeom prst="rect">
            <a:avLst/>
          </a:prstGeom>
          <a:gradFill flip="none" rotWithShape="1">
            <a:gsLst>
              <a:gs pos="0">
                <a:schemeClr val="accent1">
                  <a:lumMod val="5000"/>
                  <a:lumOff val="95000"/>
                  <a:alpha val="0"/>
                </a:schemeClr>
              </a:gs>
              <a:gs pos="100000">
                <a:schemeClr val="accent6">
                  <a:lumMod val="75000"/>
                  <a:alpha val="50000"/>
                </a:schemeClr>
              </a:gs>
            </a:gsLst>
            <a:lin ang="108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Times New Roman" panose="02020603050405020304" pitchFamily="18" charset="0"/>
                <a:cs typeface="Times New Roman" panose="02020603050405020304" pitchFamily="18" charset="0"/>
              </a:rPr>
              <a:t>International Open Access </a:t>
            </a:r>
            <a:r>
              <a:rPr lang="en-US" dirty="0" smtClean="0">
                <a:latin typeface="Times New Roman" panose="02020603050405020304" pitchFamily="18" charset="0"/>
                <a:cs typeface="Times New Roman" panose="02020603050405020304" pitchFamily="18" charset="0"/>
              </a:rPr>
              <a:t>Week </a:t>
            </a:r>
            <a:r>
              <a:rPr lang="en-US" dirty="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elebrations</a:t>
            </a:r>
            <a:endParaRPr lang="en-US" dirty="0">
              <a:solidFill>
                <a:srgbClr val="1D591D"/>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5" name="Slide Number Placeholder 4"/>
          <p:cNvSpPr>
            <a:spLocks noGrp="1"/>
          </p:cNvSpPr>
          <p:nvPr>
            <p:ph type="sldNum" sz="quarter" idx="12"/>
          </p:nvPr>
        </p:nvSpPr>
        <p:spPr/>
        <p:txBody>
          <a:bodyPr/>
          <a:lstStyle/>
          <a:p>
            <a:fld id="{D1A02F51-68E8-4A58-A2DE-AF94332000A9}" type="slidenum">
              <a:rPr lang="en-US" smtClean="0"/>
              <a:t>4</a:t>
            </a:fld>
            <a:endParaRPr lang="en-US"/>
          </a:p>
        </p:txBody>
      </p:sp>
      <p:sp>
        <p:nvSpPr>
          <p:cNvPr id="8" name="Footer Placeholder 7"/>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74717591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64237"/>
            <a:ext cx="473075" cy="473075"/>
          </a:xfrm>
          <a:prstGeom prst="rect">
            <a:avLst/>
          </a:prstGeom>
        </p:spPr>
      </p:pic>
      <p:pic>
        <p:nvPicPr>
          <p:cNvPr id="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11" name="Title 1"/>
          <p:cNvSpPr>
            <a:spLocks noGrp="1"/>
          </p:cNvSpPr>
          <p:nvPr>
            <p:ph type="title"/>
          </p:nvPr>
        </p:nvSpPr>
        <p:spPr>
          <a:xfrm>
            <a:off x="725497" y="2"/>
            <a:ext cx="11353800" cy="504824"/>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3600" dirty="0" smtClean="0">
                <a:latin typeface="Times New Roman" panose="02020603050405020304" pitchFamily="18" charset="0"/>
                <a:cs typeface="Times New Roman" panose="02020603050405020304" pitchFamily="18" charset="0"/>
              </a:rPr>
              <a:t>Free Online Educational Portals - cont’d</a:t>
            </a:r>
            <a:endParaRPr lang="en-US" sz="3600"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351690338"/>
              </p:ext>
            </p:extLst>
          </p:nvPr>
        </p:nvGraphicFramePr>
        <p:xfrm>
          <a:off x="725497" y="595310"/>
          <a:ext cx="7967345" cy="2528889"/>
        </p:xfrm>
        <a:graphic>
          <a:graphicData uri="http://schemas.openxmlformats.org/drawingml/2006/table">
            <a:tbl>
              <a:tblPr firstRow="1" firstCol="1" lastRow="1" lastCol="1" bandRow="1" bandCol="1">
                <a:tableStyleId>{5C22544A-7EE6-4342-B048-85BDC9FD1C3A}</a:tableStyleId>
              </a:tblPr>
              <a:tblGrid>
                <a:gridCol w="4616592">
                  <a:extLst>
                    <a:ext uri="{9D8B030D-6E8A-4147-A177-3AD203B41FA5}">
                      <a16:colId xmlns:a16="http://schemas.microsoft.com/office/drawing/2014/main" xmlns="" val="20000"/>
                    </a:ext>
                  </a:extLst>
                </a:gridCol>
                <a:gridCol w="3350753">
                  <a:extLst>
                    <a:ext uri="{9D8B030D-6E8A-4147-A177-3AD203B41FA5}">
                      <a16:colId xmlns:a16="http://schemas.microsoft.com/office/drawing/2014/main" xmlns="" val="20001"/>
                    </a:ext>
                  </a:extLst>
                </a:gridCol>
              </a:tblGrid>
              <a:tr h="395609">
                <a:tc>
                  <a:txBody>
                    <a:bodyPr/>
                    <a:lstStyle/>
                    <a:p>
                      <a:pPr marL="67945" marR="0">
                        <a:lnSpc>
                          <a:spcPts val="124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
                      </a:r>
                      <a:br>
                        <a:rPr lang="en-US" sz="1800" dirty="0">
                          <a:effectLst/>
                          <a:latin typeface="Times New Roman" panose="02020603050405020304" pitchFamily="18" charset="0"/>
                          <a:cs typeface="Times New Roman" panose="02020603050405020304" pitchFamily="18" charset="0"/>
                        </a:rPr>
                      </a:br>
                      <a:r>
                        <a:rPr lang="en-US" sz="1800" dirty="0" smtClean="0">
                          <a:effectLst/>
                          <a:latin typeface="Times New Roman" panose="02020603050405020304" pitchFamily="18" charset="0"/>
                          <a:cs typeface="Times New Roman" panose="02020603050405020304" pitchFamily="18" charset="0"/>
                        </a:rPr>
                        <a:t>Useful</a:t>
                      </a:r>
                      <a:r>
                        <a:rPr lang="en-US" sz="1800" spc="-20" dirty="0" smtClean="0">
                          <a:effectLst/>
                          <a:latin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cs typeface="Times New Roman" panose="02020603050405020304" pitchFamily="18" charset="0"/>
                        </a:rPr>
                        <a:t>Online</a:t>
                      </a:r>
                      <a:r>
                        <a:rPr lang="en-US" sz="1800" spc="-30" dirty="0">
                          <a:effectLst/>
                          <a:latin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cs typeface="Times New Roman" panose="02020603050405020304" pitchFamily="18" charset="0"/>
                        </a:rPr>
                        <a:t>Educational</a:t>
                      </a:r>
                      <a:r>
                        <a:rPr lang="en-US" sz="1800" spc="-10" dirty="0">
                          <a:effectLst/>
                          <a:latin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cs typeface="Times New Roman" panose="02020603050405020304" pitchFamily="18" charset="0"/>
                        </a:rPr>
                        <a:t>Support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
                      </a:r>
                      <a:br>
                        <a:rPr lang="en-US" sz="1800"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Website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16489">
                <a:tc>
                  <a:txBody>
                    <a:bodyPr/>
                    <a:lstStyle/>
                    <a:p>
                      <a:pPr marL="67945" marR="0">
                        <a:lnSpc>
                          <a:spcPts val="1245"/>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EDUCATION</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CONSORTIUM</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5"/>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https://www.oeconsortium.org/courses</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1648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UP-MADRID</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COURSEWARE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INITIATIVE</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http://ocw.upm.es</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1648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LEARN</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http://www.open.edu/openlearn</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1648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USSU-UTAH</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COURSEWARE</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INITIATIVE</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https://digitalcommons.usu.edu/ocw</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316489">
                <a:tc>
                  <a:txBody>
                    <a:bodyPr/>
                    <a:lstStyle/>
                    <a:p>
                      <a:pPr marL="67945" marR="0">
                        <a:lnSpc>
                          <a:spcPts val="1240"/>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UM-MICHIGAN</a:t>
                      </a:r>
                      <a:r>
                        <a:rPr lang="en-US" sz="1400" spc="-3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COURSEWARE</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INITIATIVE</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https://open.umich.edu</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550835">
                <a:tc gridSpan="2">
                  <a:txBody>
                    <a:bodyPr/>
                    <a:lstStyle/>
                    <a:p>
                      <a:pPr marL="67945" marR="0">
                        <a:lnSpc>
                          <a:spcPts val="1335"/>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NB:</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These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resources</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host</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thousands</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of</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free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online</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courses,</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in</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several</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disciplines,</a:t>
                      </a:r>
                      <a:r>
                        <a:rPr lang="en-US" sz="14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along</a:t>
                      </a:r>
                      <a:r>
                        <a:rPr lang="en-US" sz="1400"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with</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free</a:t>
                      </a:r>
                    </a:p>
                    <a:p>
                      <a:pPr marL="67945" marR="0">
                        <a:lnSpc>
                          <a:spcPts val="1265"/>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learning</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materials</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(audios,</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videos,</a:t>
                      </a:r>
                      <a:r>
                        <a:rPr lang="en-US" sz="14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books</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etc.)</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for</a:t>
                      </a:r>
                      <a:r>
                        <a:rPr lang="en-US" sz="1400"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lifelong</a:t>
                      </a:r>
                      <a:r>
                        <a:rPr lang="en-US" sz="14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400" dirty="0">
                          <a:solidFill>
                            <a:schemeClr val="bg2">
                              <a:lumMod val="25000"/>
                            </a:schemeClr>
                          </a:solidFill>
                          <a:effectLst/>
                          <a:latin typeface="Times New Roman" panose="02020603050405020304" pitchFamily="18" charset="0"/>
                          <a:cs typeface="Times New Roman" panose="02020603050405020304" pitchFamily="18" charset="0"/>
                        </a:rPr>
                        <a:t>learning.</a:t>
                      </a:r>
                      <a:endParaRPr lang="en-US" sz="14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hMerge="1">
                  <a:txBody>
                    <a:bodyPr/>
                    <a:lstStyle/>
                    <a:p>
                      <a:endParaRPr lang="en-US"/>
                    </a:p>
                  </a:txBody>
                  <a:tcPr/>
                </a:tc>
                <a:extLst>
                  <a:ext uri="{0D108BD9-81ED-4DB2-BD59-A6C34878D82A}">
                    <a16:rowId xmlns:a16="http://schemas.microsoft.com/office/drawing/2014/main" xmlns="" val="10006"/>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773042114"/>
              </p:ext>
            </p:extLst>
          </p:nvPr>
        </p:nvGraphicFramePr>
        <p:xfrm>
          <a:off x="716455" y="3124199"/>
          <a:ext cx="7967345" cy="3492446"/>
        </p:xfrm>
        <a:graphic>
          <a:graphicData uri="http://schemas.openxmlformats.org/drawingml/2006/table">
            <a:tbl>
              <a:tblPr firstRow="1" firstCol="1" lastRow="1" lastCol="1" bandRow="1" bandCol="1">
                <a:tableStyleId>{5C22544A-7EE6-4342-B048-85BDC9FD1C3A}</a:tableStyleId>
              </a:tblPr>
              <a:tblGrid>
                <a:gridCol w="4725483">
                  <a:extLst>
                    <a:ext uri="{9D8B030D-6E8A-4147-A177-3AD203B41FA5}">
                      <a16:colId xmlns:a16="http://schemas.microsoft.com/office/drawing/2014/main" xmlns="" val="20000"/>
                    </a:ext>
                  </a:extLst>
                </a:gridCol>
                <a:gridCol w="3241862">
                  <a:extLst>
                    <a:ext uri="{9D8B030D-6E8A-4147-A177-3AD203B41FA5}">
                      <a16:colId xmlns:a16="http://schemas.microsoft.com/office/drawing/2014/main" xmlns="" val="20001"/>
                    </a:ext>
                  </a:extLst>
                </a:gridCol>
              </a:tblGrid>
              <a:tr h="361950">
                <a:tc>
                  <a:txBody>
                    <a:bodyPr/>
                    <a:lstStyle/>
                    <a:p>
                      <a:pPr marL="67945" marR="0">
                        <a:lnSpc>
                          <a:spcPts val="1240"/>
                        </a:lnSpc>
                        <a:spcBef>
                          <a:spcPts val="0"/>
                        </a:spcBef>
                        <a:spcAft>
                          <a:spcPts val="0"/>
                        </a:spcAft>
                      </a:pPr>
                      <a:r>
                        <a:rPr lang="en-US" sz="1800" b="1" kern="1200" dirty="0">
                          <a:solidFill>
                            <a:schemeClr val="lt1"/>
                          </a:solidFill>
                          <a:effectLst/>
                          <a:latin typeface="Times New Roman" panose="02020603050405020304" pitchFamily="18" charset="0"/>
                          <a:ea typeface="+mn-ea"/>
                          <a:cs typeface="Times New Roman" panose="02020603050405020304" pitchFamily="18" charset="0"/>
                        </a:rPr>
                        <a:t/>
                      </a:r>
                      <a:br>
                        <a:rPr lang="en-US" sz="1800" b="1" kern="1200" dirty="0">
                          <a:solidFill>
                            <a:schemeClr val="lt1"/>
                          </a:solidFill>
                          <a:effectLst/>
                          <a:latin typeface="Times New Roman" panose="02020603050405020304" pitchFamily="18" charset="0"/>
                          <a:ea typeface="+mn-ea"/>
                          <a:cs typeface="Times New Roman" panose="02020603050405020304" pitchFamily="18" charset="0"/>
                        </a:rPr>
                      </a:br>
                      <a:r>
                        <a:rPr lang="en-US" sz="1800" b="1" kern="1200" dirty="0" smtClean="0">
                          <a:solidFill>
                            <a:schemeClr val="lt1"/>
                          </a:solidFill>
                          <a:effectLst/>
                          <a:latin typeface="Times New Roman" panose="02020603050405020304" pitchFamily="18" charset="0"/>
                          <a:ea typeface="+mn-ea"/>
                          <a:cs typeface="Times New Roman" panose="02020603050405020304" pitchFamily="18" charset="0"/>
                        </a:rPr>
                        <a:t>Useful </a:t>
                      </a:r>
                      <a:r>
                        <a:rPr lang="en-US" sz="1800" b="1" kern="1200" dirty="0">
                          <a:solidFill>
                            <a:schemeClr val="lt1"/>
                          </a:solidFill>
                          <a:effectLst/>
                          <a:latin typeface="Times New Roman" panose="02020603050405020304" pitchFamily="18" charset="0"/>
                          <a:ea typeface="+mn-ea"/>
                          <a:cs typeface="Times New Roman" panose="02020603050405020304" pitchFamily="18" charset="0"/>
                        </a:rPr>
                        <a:t>Medical Information Sites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
                      </a:r>
                      <a:br>
                        <a:rPr lang="en-US" sz="1800"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Website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292399">
                <a:tc>
                  <a:txBody>
                    <a:bodyPr/>
                    <a:lstStyle/>
                    <a:p>
                      <a:pPr marL="67945" marR="0">
                        <a:lnSpc>
                          <a:spcPts val="1240"/>
                        </a:lnSpc>
                        <a:spcBef>
                          <a:spcPts val="0"/>
                        </a:spcBef>
                        <a:spcAft>
                          <a:spcPts val="0"/>
                        </a:spcAft>
                      </a:pPr>
                      <a:r>
                        <a:rPr lang="en-US" sz="11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1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Health A to Z</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http://www.healthatoz.info</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292399">
                <a:tc>
                  <a:txBody>
                    <a:bodyPr/>
                    <a:lstStyle/>
                    <a:p>
                      <a:pPr marL="67945" marR="0">
                        <a:lnSpc>
                          <a:spcPts val="1240"/>
                        </a:lnSpc>
                        <a:spcBef>
                          <a:spcPts val="0"/>
                        </a:spcBef>
                        <a:spcAft>
                          <a:spcPts val="0"/>
                        </a:spcAft>
                      </a:pPr>
                      <a:endPar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67945" marR="0">
                        <a:lnSpc>
                          <a:spcPts val="1240"/>
                        </a:lnSpc>
                        <a:spcBef>
                          <a:spcPts val="0"/>
                        </a:spcBef>
                        <a:spcAft>
                          <a:spcPts val="0"/>
                        </a:spcAft>
                      </a:pP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MEDICAL LIFE SCIENCES</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https://www.news-medical.net</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292399">
                <a:tc>
                  <a:txBody>
                    <a:bodyPr/>
                    <a:lstStyle/>
                    <a:p>
                      <a:pPr marL="67945" marR="0">
                        <a:lnSpc>
                          <a:spcPts val="1240"/>
                        </a:lnSpc>
                        <a:spcBef>
                          <a:spcPts val="0"/>
                        </a:spcBef>
                        <a:spcAft>
                          <a:spcPts val="0"/>
                        </a:spcAft>
                      </a:pPr>
                      <a:r>
                        <a:rPr lang="en-US" sz="11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1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HAVARD HEALTH PUBLISHING</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https://www.health.harvard.edu/health-a-to-z</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292399">
                <a:tc>
                  <a:txBody>
                    <a:bodyPr/>
                    <a:lstStyle/>
                    <a:p>
                      <a:pPr marL="67945" marR="0">
                        <a:lnSpc>
                          <a:spcPts val="1240"/>
                        </a:lnSpc>
                        <a:spcBef>
                          <a:spcPts val="0"/>
                        </a:spcBef>
                        <a:spcAft>
                          <a:spcPts val="0"/>
                        </a:spcAft>
                      </a:pPr>
                      <a:r>
                        <a:rPr lang="en-US" sz="11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1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MED EXPLORER</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http://www.medexplorer.com</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292399">
                <a:tc>
                  <a:txBody>
                    <a:bodyPr/>
                    <a:lstStyle/>
                    <a:p>
                      <a:pPr marL="67945" marR="0">
                        <a:lnSpc>
                          <a:spcPts val="1240"/>
                        </a:lnSpc>
                        <a:spcBef>
                          <a:spcPts val="0"/>
                        </a:spcBef>
                        <a:spcAft>
                          <a:spcPts val="0"/>
                        </a:spcAft>
                      </a:pPr>
                      <a:r>
                        <a:rPr lang="en-US" sz="11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1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US NATIONAL LIBRARY OF MEDICINE</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4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https://www.nlm.nih.gov</a:t>
                      </a: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292399">
                <a:tc>
                  <a:txBody>
                    <a:bodyPr/>
                    <a:lstStyle/>
                    <a:p>
                      <a:pPr marL="67945" marR="0">
                        <a:lnSpc>
                          <a:spcPts val="1240"/>
                        </a:lnSpc>
                        <a:spcBef>
                          <a:spcPts val="0"/>
                        </a:spcBef>
                        <a:spcAft>
                          <a:spcPts val="0"/>
                        </a:spcAft>
                      </a:pPr>
                      <a:endPar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67945" marR="0">
                        <a:lnSpc>
                          <a:spcPts val="1240"/>
                        </a:lnSpc>
                        <a:spcBef>
                          <a:spcPts val="0"/>
                        </a:spcBef>
                        <a:spcAft>
                          <a:spcPts val="0"/>
                        </a:spcAft>
                      </a:pP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MEDICINE NET</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https://www.medicinenet.com/script/main/hp.asp</a:t>
                      </a: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292399">
                <a:tc>
                  <a:txBody>
                    <a:bodyPr/>
                    <a:lstStyle/>
                    <a:p>
                      <a:pPr marL="67945" marR="0">
                        <a:lnSpc>
                          <a:spcPts val="1240"/>
                        </a:lnSpc>
                        <a:spcBef>
                          <a:spcPts val="0"/>
                        </a:spcBef>
                        <a:spcAft>
                          <a:spcPts val="0"/>
                        </a:spcAft>
                      </a:pPr>
                      <a:endPar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67945" marR="0">
                        <a:lnSpc>
                          <a:spcPts val="1240"/>
                        </a:lnSpc>
                        <a:spcBef>
                          <a:spcPts val="0"/>
                        </a:spcBef>
                        <a:spcAft>
                          <a:spcPts val="0"/>
                        </a:spcAft>
                      </a:pP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WEB MD</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https://www.webmd.com</a:t>
                      </a: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r h="292399">
                <a:tc>
                  <a:txBody>
                    <a:bodyPr/>
                    <a:lstStyle/>
                    <a:p>
                      <a:pPr marL="67945" marR="0">
                        <a:lnSpc>
                          <a:spcPts val="1240"/>
                        </a:lnSpc>
                        <a:spcBef>
                          <a:spcPts val="0"/>
                        </a:spcBef>
                        <a:spcAft>
                          <a:spcPts val="0"/>
                        </a:spcAft>
                      </a:pPr>
                      <a:endPar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67945" marR="0">
                        <a:lnSpc>
                          <a:spcPts val="1240"/>
                        </a:lnSpc>
                        <a:spcBef>
                          <a:spcPts val="0"/>
                        </a:spcBef>
                        <a:spcAft>
                          <a:spcPts val="0"/>
                        </a:spcAft>
                      </a:pPr>
                      <a:r>
                        <a:rPr lang="en-US" sz="1400" b="1" kern="1200" dirty="0">
                          <a:solidFill>
                            <a:schemeClr val="bg2">
                              <a:lumMod val="25000"/>
                            </a:schemeClr>
                          </a:solidFill>
                          <a:effectLst/>
                          <a:latin typeface="Times New Roman" panose="02020603050405020304" pitchFamily="18" charset="0"/>
                          <a:ea typeface="+mn-ea"/>
                          <a:cs typeface="Times New Roman" panose="02020603050405020304" pitchFamily="18" charset="0"/>
                        </a:rPr>
                        <a:t>PLANET WELLNESS</a:t>
                      </a:r>
                      <a:endParaRPr lang="en-US" sz="11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4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http://www.planetwellness.com</a:t>
                      </a:r>
                    </a:p>
                  </a:txBody>
                  <a:tcPr marL="0" marR="0" marT="0" marB="0">
                    <a:solidFill>
                      <a:schemeClr val="accent6">
                        <a:lumMod val="40000"/>
                        <a:lumOff val="60000"/>
                      </a:schemeClr>
                    </a:solidFill>
                  </a:tcPr>
                </a:tc>
                <a:extLst>
                  <a:ext uri="{0D108BD9-81ED-4DB2-BD59-A6C34878D82A}">
                    <a16:rowId xmlns:a16="http://schemas.microsoft.com/office/drawing/2014/main" xmlns="" val="10008"/>
                  </a:ext>
                </a:extLst>
              </a:tr>
              <a:tr h="387296">
                <a:tc gridSpan="2">
                  <a:txBody>
                    <a:bodyPr/>
                    <a:lstStyle/>
                    <a:p>
                      <a:pPr marL="67945" marR="0">
                        <a:lnSpc>
                          <a:spcPts val="1325"/>
                        </a:lnSpc>
                        <a:spcBef>
                          <a:spcPts val="0"/>
                        </a:spcBef>
                        <a:spcAft>
                          <a:spcPts val="0"/>
                        </a:spcAft>
                      </a:pPr>
                      <a:r>
                        <a:rPr lang="en-US" sz="14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400" dirty="0">
                          <a:solidFill>
                            <a:schemeClr val="bg2">
                              <a:lumMod val="25000"/>
                            </a:schemeClr>
                          </a:solidFill>
                          <a:effectLst/>
                          <a:latin typeface="Times New Roman" panose="02020603050405020304" pitchFamily="18" charset="0"/>
                          <a:cs typeface="Times New Roman" panose="02020603050405020304" pitchFamily="18" charset="0"/>
                        </a:rPr>
                      </a:br>
                      <a:r>
                        <a:rPr lang="en-US" sz="1400" dirty="0">
                          <a:solidFill>
                            <a:schemeClr val="bg2">
                              <a:lumMod val="25000"/>
                            </a:schemeClr>
                          </a:solidFill>
                          <a:effectLst/>
                          <a:latin typeface="Times New Roman" panose="02020603050405020304" pitchFamily="18" charset="0"/>
                          <a:cs typeface="Times New Roman" panose="02020603050405020304" pitchFamily="18" charset="0"/>
                        </a:rPr>
                        <a:t>NB: These resources host thousands of free medical information (audios, videos, books, articles, etc.)</a:t>
                      </a:r>
                    </a:p>
                  </a:txBody>
                  <a:tcPr marL="0" marR="0" marT="0" marB="0">
                    <a:solidFill>
                      <a:schemeClr val="accent6">
                        <a:lumMod val="40000"/>
                        <a:lumOff val="60000"/>
                      </a:schemeClr>
                    </a:solidFill>
                  </a:tcPr>
                </a:tc>
                <a:tc hMerge="1">
                  <a:txBody>
                    <a:bodyPr/>
                    <a:lstStyle/>
                    <a:p>
                      <a:endParaRPr lang="en-US"/>
                    </a:p>
                  </a:txBody>
                  <a:tcPr/>
                </a:tc>
                <a:extLst>
                  <a:ext uri="{0D108BD9-81ED-4DB2-BD59-A6C34878D82A}">
                    <a16:rowId xmlns:a16="http://schemas.microsoft.com/office/drawing/2014/main" xmlns="" val="10009"/>
                  </a:ext>
                </a:extLst>
              </a:tr>
            </a:tbl>
          </a:graphicData>
        </a:graphic>
      </p:graphicFrame>
      <p:sp>
        <p:nvSpPr>
          <p:cNvPr id="2" name="Slide Number Placeholder 1"/>
          <p:cNvSpPr>
            <a:spLocks noGrp="1"/>
          </p:cNvSpPr>
          <p:nvPr>
            <p:ph type="sldNum" sz="quarter" idx="12"/>
          </p:nvPr>
        </p:nvSpPr>
        <p:spPr/>
        <p:txBody>
          <a:bodyPr/>
          <a:lstStyle/>
          <a:p>
            <a:fld id="{D1A02F51-68E8-4A58-A2DE-AF94332000A9}" type="slidenum">
              <a:rPr lang="en-US" smtClean="0"/>
              <a:t>40</a:t>
            </a:fld>
            <a:endParaRPr lang="en-US"/>
          </a:p>
        </p:txBody>
      </p:sp>
      <p:sp>
        <p:nvSpPr>
          <p:cNvPr id="7" name="Footer Placeholder 6"/>
          <p:cNvSpPr>
            <a:spLocks noGrp="1"/>
          </p:cNvSpPr>
          <p:nvPr>
            <p:ph type="ftr" sz="quarter" idx="11"/>
          </p:nvPr>
        </p:nvSpPr>
        <p:spPr>
          <a:xfrm>
            <a:off x="3503341" y="6516571"/>
            <a:ext cx="4114800" cy="365125"/>
          </a:xfrm>
        </p:spPr>
        <p:txBody>
          <a:bodyPr/>
          <a:lstStyle/>
          <a:p>
            <a:r>
              <a:rPr lang="en-US" dirty="0" smtClean="0"/>
              <a:t>#OAWeek2022</a:t>
            </a:r>
            <a:endParaRPr lang="en-US" dirty="0"/>
          </a:p>
        </p:txBody>
      </p:sp>
    </p:spTree>
    <p:extLst>
      <p:ext uri="{BB962C8B-B14F-4D97-AF65-F5344CB8AC3E}">
        <p14:creationId xmlns:p14="http://schemas.microsoft.com/office/powerpoint/2010/main" val="179448764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80">
                                          <p:stCondLst>
                                            <p:cond delay="0"/>
                                          </p:stCondLst>
                                        </p:cTn>
                                        <p:tgtEl>
                                          <p:spTgt spid="6"/>
                                        </p:tgtEl>
                                      </p:cBhvr>
                                    </p:animEffect>
                                    <p:anim calcmode="lin" valueType="num">
                                      <p:cBhvr>
                                        <p:cTn id="1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gtEl>
                                      </p:cBhvr>
                                      <p:to x="100000" y="60000"/>
                                    </p:animScale>
                                    <p:animScale>
                                      <p:cBhvr>
                                        <p:cTn id="19" dur="166" decel="50000">
                                          <p:stCondLst>
                                            <p:cond delay="676"/>
                                          </p:stCondLst>
                                        </p:cTn>
                                        <p:tgtEl>
                                          <p:spTgt spid="6"/>
                                        </p:tgtEl>
                                      </p:cBhvr>
                                      <p:to x="100000" y="100000"/>
                                    </p:animScale>
                                    <p:animScale>
                                      <p:cBhvr>
                                        <p:cTn id="20" dur="26">
                                          <p:stCondLst>
                                            <p:cond delay="1312"/>
                                          </p:stCondLst>
                                        </p:cTn>
                                        <p:tgtEl>
                                          <p:spTgt spid="6"/>
                                        </p:tgtEl>
                                      </p:cBhvr>
                                      <p:to x="100000" y="80000"/>
                                    </p:animScale>
                                    <p:animScale>
                                      <p:cBhvr>
                                        <p:cTn id="21" dur="166" decel="50000">
                                          <p:stCondLst>
                                            <p:cond delay="1338"/>
                                          </p:stCondLst>
                                        </p:cTn>
                                        <p:tgtEl>
                                          <p:spTgt spid="6"/>
                                        </p:tgtEl>
                                      </p:cBhvr>
                                      <p:to x="100000" y="100000"/>
                                    </p:animScale>
                                    <p:animScale>
                                      <p:cBhvr>
                                        <p:cTn id="22" dur="26">
                                          <p:stCondLst>
                                            <p:cond delay="1642"/>
                                          </p:stCondLst>
                                        </p:cTn>
                                        <p:tgtEl>
                                          <p:spTgt spid="6"/>
                                        </p:tgtEl>
                                      </p:cBhvr>
                                      <p:to x="100000" y="90000"/>
                                    </p:animScale>
                                    <p:animScale>
                                      <p:cBhvr>
                                        <p:cTn id="23" dur="166" decel="50000">
                                          <p:stCondLst>
                                            <p:cond delay="1668"/>
                                          </p:stCondLst>
                                        </p:cTn>
                                        <p:tgtEl>
                                          <p:spTgt spid="6"/>
                                        </p:tgtEl>
                                      </p:cBhvr>
                                      <p:to x="100000" y="100000"/>
                                    </p:animScale>
                                    <p:animScale>
                                      <p:cBhvr>
                                        <p:cTn id="24" dur="26">
                                          <p:stCondLst>
                                            <p:cond delay="1808"/>
                                          </p:stCondLst>
                                        </p:cTn>
                                        <p:tgtEl>
                                          <p:spTgt spid="6"/>
                                        </p:tgtEl>
                                      </p:cBhvr>
                                      <p:to x="100000" y="95000"/>
                                    </p:animScale>
                                    <p:animScale>
                                      <p:cBhvr>
                                        <p:cTn id="25"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
        <p:nvSpPr>
          <p:cNvPr id="11" name="Title 1"/>
          <p:cNvSpPr>
            <a:spLocks noGrp="1"/>
          </p:cNvSpPr>
          <p:nvPr>
            <p:ph type="title"/>
          </p:nvPr>
        </p:nvSpPr>
        <p:spPr>
          <a:xfrm>
            <a:off x="152400" y="83099"/>
            <a:ext cx="12016105" cy="628648"/>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dirty="0" smtClean="0">
                <a:latin typeface="Times New Roman" panose="02020603050405020304" pitchFamily="18" charset="0"/>
                <a:cs typeface="Times New Roman" panose="02020603050405020304" pitchFamily="18" charset="0"/>
              </a:rPr>
              <a:t>Free Online Educational Portals Cont’d</a:t>
            </a:r>
            <a:endParaRPr lang="en-US" dirty="0">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72303396"/>
              </p:ext>
            </p:extLst>
          </p:nvPr>
        </p:nvGraphicFramePr>
        <p:xfrm>
          <a:off x="161925" y="800654"/>
          <a:ext cx="6029325" cy="2780745"/>
        </p:xfrm>
        <a:graphic>
          <a:graphicData uri="http://schemas.openxmlformats.org/drawingml/2006/table">
            <a:tbl>
              <a:tblPr firstRow="1" firstCol="1" lastRow="1" lastCol="1" bandRow="1" bandCol="1">
                <a:tableStyleId>{5C22544A-7EE6-4342-B048-85BDC9FD1C3A}</a:tableStyleId>
              </a:tblPr>
              <a:tblGrid>
                <a:gridCol w="3130711">
                  <a:extLst>
                    <a:ext uri="{9D8B030D-6E8A-4147-A177-3AD203B41FA5}">
                      <a16:colId xmlns:a16="http://schemas.microsoft.com/office/drawing/2014/main" xmlns="" val="20000"/>
                    </a:ext>
                  </a:extLst>
                </a:gridCol>
                <a:gridCol w="2898614">
                  <a:extLst>
                    <a:ext uri="{9D8B030D-6E8A-4147-A177-3AD203B41FA5}">
                      <a16:colId xmlns:a16="http://schemas.microsoft.com/office/drawing/2014/main" xmlns="" val="20001"/>
                    </a:ext>
                  </a:extLst>
                </a:gridCol>
              </a:tblGrid>
              <a:tr h="344548">
                <a:tc>
                  <a:txBody>
                    <a:bodyPr/>
                    <a:lstStyle/>
                    <a:p>
                      <a:pPr marL="67945" marR="0">
                        <a:lnSpc>
                          <a:spcPts val="1245"/>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Answers</a:t>
                      </a:r>
                      <a:r>
                        <a:rPr lang="en-US" sz="2000" spc="-1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to</a:t>
                      </a:r>
                      <a:r>
                        <a:rPr lang="en-US" sz="2000" spc="-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Questions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5"/>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Website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EHOW</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https://www.ehow.com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WHAT IS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https://whatis.techtarget.com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HOW STUFF</a:t>
                      </a:r>
                      <a:r>
                        <a:rPr lang="en-US" sz="1600" u="none"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WORK</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https://whatis.techtarget.com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WEBOPEDIA</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https://www.webopedia.com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PLAGTRACKER</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http://www.plagtracker.com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344548">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ANSWERS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http://www.answers.com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368909">
                <a:tc>
                  <a:txBody>
                    <a:bodyPr/>
                    <a:lstStyle/>
                    <a:p>
                      <a:pPr marL="67945" marR="0">
                        <a:lnSpc>
                          <a:spcPts val="125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QUORA</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5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https://www.quora.com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790740708"/>
              </p:ext>
            </p:extLst>
          </p:nvPr>
        </p:nvGraphicFramePr>
        <p:xfrm>
          <a:off x="6362699" y="800652"/>
          <a:ext cx="5805805" cy="4838145"/>
        </p:xfrm>
        <a:graphic>
          <a:graphicData uri="http://schemas.openxmlformats.org/drawingml/2006/table">
            <a:tbl>
              <a:tblPr firstRow="1" firstCol="1" lastRow="1" lastCol="1" bandRow="1" bandCol="1">
                <a:tableStyleId>{5C22544A-7EE6-4342-B048-85BDC9FD1C3A}</a:tableStyleId>
              </a:tblPr>
              <a:tblGrid>
                <a:gridCol w="3190876">
                  <a:extLst>
                    <a:ext uri="{9D8B030D-6E8A-4147-A177-3AD203B41FA5}">
                      <a16:colId xmlns:a16="http://schemas.microsoft.com/office/drawing/2014/main" xmlns="" val="20000"/>
                    </a:ext>
                  </a:extLst>
                </a:gridCol>
                <a:gridCol w="2614929">
                  <a:extLst>
                    <a:ext uri="{9D8B030D-6E8A-4147-A177-3AD203B41FA5}">
                      <a16:colId xmlns:a16="http://schemas.microsoft.com/office/drawing/2014/main" xmlns="" val="20001"/>
                    </a:ext>
                  </a:extLst>
                </a:gridCol>
              </a:tblGrid>
              <a:tr h="392289">
                <a:tc>
                  <a:txBody>
                    <a:bodyPr/>
                    <a:lstStyle/>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Search</a:t>
                      </a:r>
                      <a:r>
                        <a:rPr lang="en-US" sz="2000" spc="-3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Sites/Portals/Engines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r>
                      <a:br>
                        <a:rPr lang="en-US" sz="2000"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Website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ABOUT</a:t>
                      </a:r>
                      <a:r>
                        <a:rPr lang="en-US" sz="1600" u="none"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or</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DOTDASH</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https://www.about.com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GOOGLE</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https://www.google.com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63525">
                <a:tc>
                  <a:txBody>
                    <a:bodyPr/>
                    <a:lstStyle/>
                    <a:p>
                      <a:pPr marL="67945" marR="0">
                        <a:lnSpc>
                          <a:spcPts val="124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ASK</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JEEVES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https://askjeeves.net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EXCITE</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http://www.excite.com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HOTBOT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https://www.hotbot.com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389722">
                <a:tc>
                  <a:txBody>
                    <a:bodyPr/>
                    <a:lstStyle/>
                    <a:p>
                      <a:pPr marL="67945" marR="0">
                        <a:lnSpc>
                          <a:spcPts val="125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LOOK</a:t>
                      </a:r>
                      <a:r>
                        <a:rPr lang="en-US" sz="1600" u="none"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SMART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5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https://www.looksmart.com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LYCOS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http://www.lycos.com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OPEN</a:t>
                      </a:r>
                      <a:r>
                        <a:rPr lang="en-US" sz="1600" u="none" spc="-2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DIRECTORY</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http://dmoz-odp.org</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8"/>
                  </a:ext>
                </a:extLst>
              </a:tr>
              <a:tr h="420884">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WEB</a:t>
                      </a:r>
                      <a:r>
                        <a:rPr lang="en-US" sz="1600" u="none"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CRAWLER</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https://www.webcrawler.com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9"/>
                  </a:ext>
                </a:extLst>
              </a:tr>
              <a:tr h="363525">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AOL</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https://www.aol.com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10"/>
                  </a:ext>
                </a:extLst>
              </a:tr>
              <a:tr h="363525">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BING</a:t>
                      </a: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https://www.bing.com</a:t>
                      </a:r>
                    </a:p>
                  </a:txBody>
                  <a:tcPr marL="0" marR="0" marT="0" marB="0">
                    <a:solidFill>
                      <a:schemeClr val="accent6">
                        <a:lumMod val="40000"/>
                        <a:lumOff val="60000"/>
                      </a:schemeClr>
                    </a:solidFill>
                  </a:tcPr>
                </a:tc>
                <a:extLst>
                  <a:ext uri="{0D108BD9-81ED-4DB2-BD59-A6C34878D82A}">
                    <a16:rowId xmlns:a16="http://schemas.microsoft.com/office/drawing/2014/main" xmlns="" val="10011"/>
                  </a:ext>
                </a:extLst>
              </a:tr>
              <a:tr h="363525">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DOGPILE</a:t>
                      </a: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rPr>
                        <a:t>http://www.dogpile.com</a:t>
                      </a:r>
                    </a:p>
                  </a:txBody>
                  <a:tcPr marL="0" marR="0" marT="0" marB="0">
                    <a:solidFill>
                      <a:schemeClr val="accent6">
                        <a:lumMod val="40000"/>
                        <a:lumOff val="60000"/>
                      </a:schemeClr>
                    </a:solidFill>
                  </a:tcPr>
                </a:tc>
                <a:extLst>
                  <a:ext uri="{0D108BD9-81ED-4DB2-BD59-A6C34878D82A}">
                    <a16:rowId xmlns:a16="http://schemas.microsoft.com/office/drawing/2014/main" xmlns="" val="1001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206867909"/>
              </p:ext>
            </p:extLst>
          </p:nvPr>
        </p:nvGraphicFramePr>
        <p:xfrm>
          <a:off x="152400" y="3753401"/>
          <a:ext cx="6048375" cy="1885397"/>
        </p:xfrm>
        <a:graphic>
          <a:graphicData uri="http://schemas.openxmlformats.org/drawingml/2006/table">
            <a:tbl>
              <a:tblPr firstRow="1" firstCol="1" lastRow="1" lastCol="1" bandRow="1" bandCol="1">
                <a:tableStyleId>{5C22544A-7EE6-4342-B048-85BDC9FD1C3A}</a:tableStyleId>
              </a:tblPr>
              <a:tblGrid>
                <a:gridCol w="3140602">
                  <a:extLst>
                    <a:ext uri="{9D8B030D-6E8A-4147-A177-3AD203B41FA5}">
                      <a16:colId xmlns:a16="http://schemas.microsoft.com/office/drawing/2014/main" xmlns="" val="20000"/>
                    </a:ext>
                  </a:extLst>
                </a:gridCol>
                <a:gridCol w="2907773">
                  <a:extLst>
                    <a:ext uri="{9D8B030D-6E8A-4147-A177-3AD203B41FA5}">
                      <a16:colId xmlns:a16="http://schemas.microsoft.com/office/drawing/2014/main" xmlns="" val="20001"/>
                    </a:ext>
                  </a:extLst>
                </a:gridCol>
              </a:tblGrid>
              <a:tr h="375348">
                <a:tc>
                  <a:txBody>
                    <a:bodyPr/>
                    <a:lstStyle/>
                    <a:p>
                      <a:pPr marL="67945" marR="0">
                        <a:lnSpc>
                          <a:spcPts val="1240"/>
                        </a:lnSpc>
                        <a:spcBef>
                          <a:spcPts val="0"/>
                        </a:spcBef>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
                      </a:r>
                      <a:br>
                        <a:rPr lang="en-US" sz="2000" dirty="0">
                          <a:solidFill>
                            <a:schemeClr val="bg1"/>
                          </a:solidFill>
                          <a:effectLst/>
                          <a:latin typeface="Times New Roman" panose="02020603050405020304" pitchFamily="18" charset="0"/>
                          <a:cs typeface="Times New Roman" panose="02020603050405020304" pitchFamily="18" charset="0"/>
                        </a:rPr>
                      </a:br>
                      <a:r>
                        <a:rPr lang="en-US" sz="2000" dirty="0">
                          <a:solidFill>
                            <a:schemeClr val="bg1"/>
                          </a:solidFill>
                          <a:effectLst/>
                          <a:latin typeface="Times New Roman" panose="02020603050405020304" pitchFamily="18" charset="0"/>
                          <a:cs typeface="Times New Roman" panose="02020603050405020304" pitchFamily="18" charset="0"/>
                        </a:rPr>
                        <a:t>Search</a:t>
                      </a:r>
                      <a:r>
                        <a:rPr lang="en-US" sz="2000" spc="-20" dirty="0">
                          <a:solidFill>
                            <a:schemeClr val="bg1"/>
                          </a:solidFill>
                          <a:effectLst/>
                          <a:latin typeface="Times New Roman" panose="02020603050405020304" pitchFamily="18" charset="0"/>
                          <a:cs typeface="Times New Roman" panose="02020603050405020304" pitchFamily="18" charset="0"/>
                        </a:rPr>
                        <a:t> </a:t>
                      </a:r>
                      <a:r>
                        <a:rPr lang="en-US" sz="2000" dirty="0">
                          <a:solidFill>
                            <a:schemeClr val="bg1"/>
                          </a:solidFill>
                          <a:effectLst/>
                          <a:latin typeface="Times New Roman" panose="02020603050405020304" pitchFamily="18" charset="0"/>
                          <a:cs typeface="Times New Roman" panose="02020603050405020304" pitchFamily="18" charset="0"/>
                        </a:rPr>
                        <a:t>for</a:t>
                      </a:r>
                      <a:r>
                        <a:rPr lang="en-US" sz="2000" spc="-10" dirty="0">
                          <a:solidFill>
                            <a:schemeClr val="bg1"/>
                          </a:solidFill>
                          <a:effectLst/>
                          <a:latin typeface="Times New Roman" panose="02020603050405020304" pitchFamily="18" charset="0"/>
                          <a:cs typeface="Times New Roman" panose="02020603050405020304" pitchFamily="18" charset="0"/>
                        </a:rPr>
                        <a:t> </a:t>
                      </a:r>
                      <a:r>
                        <a:rPr lang="en-US" sz="2000" dirty="0">
                          <a:solidFill>
                            <a:schemeClr val="bg1"/>
                          </a:solidFill>
                          <a:effectLst/>
                          <a:latin typeface="Times New Roman" panose="02020603050405020304" pitchFamily="18" charset="0"/>
                          <a:cs typeface="Times New Roman" panose="02020603050405020304" pitchFamily="18" charset="0"/>
                        </a:rPr>
                        <a:t>People</a:t>
                      </a:r>
                      <a:r>
                        <a:rPr lang="en-US" sz="2000" spc="-15" dirty="0">
                          <a:solidFill>
                            <a:schemeClr val="bg1"/>
                          </a:solidFill>
                          <a:effectLst/>
                          <a:latin typeface="Times New Roman" panose="02020603050405020304" pitchFamily="18" charset="0"/>
                          <a:cs typeface="Times New Roman" panose="02020603050405020304" pitchFamily="18" charset="0"/>
                        </a:rPr>
                        <a:t> </a:t>
                      </a:r>
                      <a:r>
                        <a:rPr lang="en-US" sz="2000" dirty="0">
                          <a:solidFill>
                            <a:schemeClr val="bg1"/>
                          </a:solidFill>
                          <a:effectLst/>
                          <a:latin typeface="Times New Roman" panose="02020603050405020304" pitchFamily="18" charset="0"/>
                          <a:cs typeface="Times New Roman" panose="02020603050405020304" pitchFamily="18" charset="0"/>
                        </a:rPr>
                        <a:t>Portals</a:t>
                      </a:r>
                      <a:endPar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
                      </a:r>
                      <a:br>
                        <a:rPr lang="en-US" sz="2000" dirty="0">
                          <a:solidFill>
                            <a:schemeClr val="bg1"/>
                          </a:solidFill>
                          <a:effectLst/>
                          <a:latin typeface="Times New Roman" panose="02020603050405020304" pitchFamily="18" charset="0"/>
                          <a:cs typeface="Times New Roman" panose="02020603050405020304" pitchFamily="18" charset="0"/>
                        </a:rPr>
                      </a:br>
                      <a:r>
                        <a:rPr lang="en-US" sz="2000" dirty="0">
                          <a:solidFill>
                            <a:schemeClr val="bg1"/>
                          </a:solidFill>
                          <a:effectLst/>
                          <a:latin typeface="Times New Roman" panose="02020603050405020304" pitchFamily="18" charset="0"/>
                          <a:cs typeface="Times New Roman" panose="02020603050405020304" pitchFamily="18" charset="0"/>
                        </a:rPr>
                        <a:t>Website</a:t>
                      </a:r>
                      <a:endPar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75348">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ANY WHO</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http://www.anywho.com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75348">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INFO</a:t>
                      </a:r>
                      <a:r>
                        <a:rPr lang="en-US" sz="1600"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SPACE</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http://www.infospace.com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75348">
                <a:tc>
                  <a:txBody>
                    <a:bodyPr/>
                    <a:lstStyle/>
                    <a:p>
                      <a:pPr marL="67945" marR="0">
                        <a:lnSpc>
                          <a:spcPts val="1240"/>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WHITE</a:t>
                      </a:r>
                      <a:r>
                        <a:rPr lang="en-US" sz="1600"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PAGES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https://www.whitepages.com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84005">
                <a:tc>
                  <a:txBody>
                    <a:bodyPr/>
                    <a:lstStyle/>
                    <a:p>
                      <a:pPr marL="67945" marR="0">
                        <a:lnSpc>
                          <a:spcPts val="1255"/>
                        </a:lnSpc>
                        <a:spcBef>
                          <a:spcPts val="0"/>
                        </a:spcBef>
                        <a:spcAft>
                          <a:spcPts val="0"/>
                        </a:spcAft>
                      </a:pPr>
                      <a:r>
                        <a:rPr lang="en-US" sz="1600" dirty="0">
                          <a:solidFill>
                            <a:schemeClr val="bg2">
                              <a:lumMod val="25000"/>
                            </a:schemeClr>
                          </a:solidFill>
                          <a:effectLst/>
                          <a:latin typeface="Times New Roman" panose="02020603050405020304" pitchFamily="18" charset="0"/>
                          <a:cs typeface="Times New Roman" panose="02020603050405020304" pitchFamily="18" charset="0"/>
                        </a:rPr>
                        <a:t/>
                      </a:r>
                      <a:br>
                        <a:rPr lang="en-US" sz="1600" dirty="0">
                          <a:solidFill>
                            <a:schemeClr val="bg2">
                              <a:lumMod val="25000"/>
                            </a:schemeClr>
                          </a:solidFill>
                          <a:effectLst/>
                          <a:latin typeface="Times New Roman" panose="02020603050405020304" pitchFamily="18" charset="0"/>
                          <a:cs typeface="Times New Roman" panose="02020603050405020304" pitchFamily="18" charset="0"/>
                        </a:rPr>
                      </a:br>
                      <a:r>
                        <a:rPr lang="en-US" sz="1600" dirty="0">
                          <a:solidFill>
                            <a:schemeClr val="bg2">
                              <a:lumMod val="25000"/>
                            </a:schemeClr>
                          </a:solidFill>
                          <a:effectLst/>
                          <a:latin typeface="Times New Roman" panose="02020603050405020304" pitchFamily="18" charset="0"/>
                          <a:cs typeface="Times New Roman" panose="02020603050405020304" pitchFamily="18" charset="0"/>
                        </a:rPr>
                        <a:t>WHO</a:t>
                      </a:r>
                      <a:r>
                        <a:rPr lang="en-US" sz="1600"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dirty="0">
                          <a:solidFill>
                            <a:schemeClr val="bg2">
                              <a:lumMod val="25000"/>
                            </a:schemeClr>
                          </a:solidFill>
                          <a:effectLst/>
                          <a:latin typeface="Times New Roman" panose="02020603050405020304" pitchFamily="18" charset="0"/>
                          <a:cs typeface="Times New Roman" panose="02020603050405020304" pitchFamily="18" charset="0"/>
                        </a:rPr>
                        <a:t>WERE</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5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
                      </a:r>
                      <a:b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b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http://www.whowhere.com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bl>
          </a:graphicData>
        </a:graphic>
      </p:graphicFrame>
      <p:sp>
        <p:nvSpPr>
          <p:cNvPr id="3" name="Slide Number Placeholder 2"/>
          <p:cNvSpPr>
            <a:spLocks noGrp="1"/>
          </p:cNvSpPr>
          <p:nvPr>
            <p:ph type="sldNum" sz="quarter" idx="12"/>
          </p:nvPr>
        </p:nvSpPr>
        <p:spPr/>
        <p:txBody>
          <a:bodyPr/>
          <a:lstStyle/>
          <a:p>
            <a:fld id="{D1A02F51-68E8-4A58-A2DE-AF94332000A9}" type="slidenum">
              <a:rPr lang="en-US" smtClean="0"/>
              <a:t>41</a:t>
            </a:fld>
            <a:endParaRPr lang="en-US"/>
          </a:p>
        </p:txBody>
      </p:sp>
      <p:sp>
        <p:nvSpPr>
          <p:cNvPr id="6" name="Footer Placeholder 5"/>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42047962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graphicFrame>
        <p:nvGraphicFramePr>
          <p:cNvPr id="3" name="Table 2"/>
          <p:cNvGraphicFramePr>
            <a:graphicFrameLocks noGrp="1"/>
          </p:cNvGraphicFramePr>
          <p:nvPr>
            <p:extLst>
              <p:ext uri="{D42A27DB-BD31-4B8C-83A1-F6EECF244321}">
                <p14:modId xmlns:p14="http://schemas.microsoft.com/office/powerpoint/2010/main" val="192585"/>
              </p:ext>
            </p:extLst>
          </p:nvPr>
        </p:nvGraphicFramePr>
        <p:xfrm>
          <a:off x="127003" y="1074734"/>
          <a:ext cx="6146800" cy="3624264"/>
        </p:xfrm>
        <a:graphic>
          <a:graphicData uri="http://schemas.openxmlformats.org/drawingml/2006/table">
            <a:tbl>
              <a:tblPr firstRow="1" firstCol="1" lastRow="1" lastCol="1" bandRow="1" bandCol="1">
                <a:tableStyleId>{5C22544A-7EE6-4342-B048-85BDC9FD1C3A}</a:tableStyleId>
              </a:tblPr>
              <a:tblGrid>
                <a:gridCol w="3539064">
                  <a:extLst>
                    <a:ext uri="{9D8B030D-6E8A-4147-A177-3AD203B41FA5}">
                      <a16:colId xmlns:a16="http://schemas.microsoft.com/office/drawing/2014/main" xmlns="" val="20000"/>
                    </a:ext>
                  </a:extLst>
                </a:gridCol>
                <a:gridCol w="2607736">
                  <a:extLst>
                    <a:ext uri="{9D8B030D-6E8A-4147-A177-3AD203B41FA5}">
                      <a16:colId xmlns:a16="http://schemas.microsoft.com/office/drawing/2014/main" xmlns="" val="20001"/>
                    </a:ext>
                  </a:extLst>
                </a:gridCol>
              </a:tblGrid>
              <a:tr h="389842">
                <a:tc>
                  <a:txBody>
                    <a:bodyPr/>
                    <a:lstStyle/>
                    <a:p>
                      <a:pPr marL="67945" marR="0">
                        <a:lnSpc>
                          <a:spcPts val="1240"/>
                        </a:lnSpc>
                        <a:spcBef>
                          <a:spcPts val="0"/>
                        </a:spcBef>
                        <a:spcAft>
                          <a:spcPts val="0"/>
                        </a:spcAft>
                      </a:pPr>
                      <a:endParaRPr lang="en-US" sz="2000" dirty="0">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Useful</a:t>
                      </a:r>
                      <a:r>
                        <a:rPr lang="en-US" sz="2000" spc="-2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International</a:t>
                      </a:r>
                      <a:r>
                        <a:rPr lang="en-US" sz="2000" spc="-1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News</a:t>
                      </a:r>
                      <a:r>
                        <a:rPr lang="en-US" sz="2000" spc="-1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Sites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endParaRPr lang="en-US" sz="2000" dirty="0">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Website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321041">
                <a:tc>
                  <a:txBody>
                    <a:bodyPr/>
                    <a:lstStyle/>
                    <a:p>
                      <a:pPr marL="67945" marR="0">
                        <a:lnSpc>
                          <a:spcPts val="1245"/>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ABC 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5"/>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https://abcnews.go.com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CBS</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https://www.cbsnews.com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CNN</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https://edition.cnn.com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FOX</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http://www.foxnews.com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345053">
                <a:tc>
                  <a:txBody>
                    <a:bodyPr/>
                    <a:lstStyle/>
                    <a:p>
                      <a:pPr marL="67945" marR="0">
                        <a:lnSpc>
                          <a:spcPts val="1255"/>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5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BBC</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55"/>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5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https://www.bbc.co.uk/news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ALJAZEERA</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https://www.aljazeera.com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YORK</a:t>
                      </a:r>
                      <a:r>
                        <a:rPr lang="en-US" sz="1600" u="none"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TIMES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https://www.nytimes.com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FRANCE</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24 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http://www.france24.com/en</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8"/>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MSNBC</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http://www.msnbc.com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9"/>
                  </a:ext>
                </a:extLst>
              </a:tr>
              <a:tr h="321041">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PUBLICO</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NOTÍCIA</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https://www.publico.pt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10"/>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09848319"/>
              </p:ext>
            </p:extLst>
          </p:nvPr>
        </p:nvGraphicFramePr>
        <p:xfrm>
          <a:off x="6366935" y="1074992"/>
          <a:ext cx="5748867" cy="3624005"/>
        </p:xfrm>
        <a:graphic>
          <a:graphicData uri="http://schemas.openxmlformats.org/drawingml/2006/table">
            <a:tbl>
              <a:tblPr firstRow="1" firstCol="1" lastRow="1" lastCol="1" bandRow="1" bandCol="1">
                <a:tableStyleId>{5C22544A-7EE6-4342-B048-85BDC9FD1C3A}</a:tableStyleId>
              </a:tblPr>
              <a:tblGrid>
                <a:gridCol w="2985083">
                  <a:extLst>
                    <a:ext uri="{9D8B030D-6E8A-4147-A177-3AD203B41FA5}">
                      <a16:colId xmlns:a16="http://schemas.microsoft.com/office/drawing/2014/main" xmlns="" val="20000"/>
                    </a:ext>
                  </a:extLst>
                </a:gridCol>
                <a:gridCol w="2763784">
                  <a:extLst>
                    <a:ext uri="{9D8B030D-6E8A-4147-A177-3AD203B41FA5}">
                      <a16:colId xmlns:a16="http://schemas.microsoft.com/office/drawing/2014/main" xmlns="" val="20001"/>
                    </a:ext>
                  </a:extLst>
                </a:gridCol>
              </a:tblGrid>
              <a:tr h="394762">
                <a:tc>
                  <a:txBody>
                    <a:bodyPr/>
                    <a:lstStyle/>
                    <a:p>
                      <a:pPr marL="67945" marR="0">
                        <a:lnSpc>
                          <a:spcPts val="1240"/>
                        </a:lnSpc>
                        <a:spcBef>
                          <a:spcPts val="0"/>
                        </a:spcBef>
                        <a:spcAft>
                          <a:spcPts val="0"/>
                        </a:spcAft>
                      </a:pPr>
                      <a:endParaRPr lang="en-US" sz="2000" dirty="0">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Useful</a:t>
                      </a:r>
                      <a:r>
                        <a:rPr lang="en-US" sz="2000" spc="-1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Sports</a:t>
                      </a:r>
                      <a:r>
                        <a:rPr lang="en-US" sz="2000" spc="-1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News</a:t>
                      </a:r>
                      <a:r>
                        <a:rPr lang="en-US" sz="2000" spc="-5"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Sites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tc>
                  <a:txBody>
                    <a:bodyPr/>
                    <a:lstStyle/>
                    <a:p>
                      <a:pPr marL="67945" marR="0">
                        <a:lnSpc>
                          <a:spcPts val="1240"/>
                        </a:lnSpc>
                        <a:spcBef>
                          <a:spcPts val="0"/>
                        </a:spcBef>
                        <a:spcAft>
                          <a:spcPts val="0"/>
                        </a:spcAft>
                      </a:pPr>
                      <a:endParaRPr lang="en-US" sz="2000" dirty="0">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Website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50000"/>
                      </a:schemeClr>
                    </a:solidFill>
                  </a:tcPr>
                </a:tc>
                <a:extLst>
                  <a:ext uri="{0D108BD9-81ED-4DB2-BD59-A6C34878D82A}">
                    <a16:rowId xmlns:a16="http://schemas.microsoft.com/office/drawing/2014/main" xmlns="" val="10000"/>
                  </a:ext>
                </a:extLst>
              </a:tr>
              <a:tr h="428410">
                <a:tc>
                  <a:txBody>
                    <a:bodyPr/>
                    <a:lstStyle/>
                    <a:p>
                      <a:pPr marL="67945" marR="0">
                        <a:lnSpc>
                          <a:spcPts val="1255"/>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55"/>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GOAL</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55"/>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55"/>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http://www.goal.com/en</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1"/>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ESPN</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http://www.espn.com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2"/>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SKY</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http://www.skysports.com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3"/>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CNN</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https://edition.cnn.com/sport</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4"/>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FOX</a:t>
                      </a:r>
                      <a:r>
                        <a:rPr lang="en-US" sz="1600" u="none" spc="-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https://www.foxsports.com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5"/>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NBC</a:t>
                      </a:r>
                      <a:r>
                        <a:rPr lang="en-US" sz="1600" u="none" spc="-10"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https://www.nbcsports.com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6"/>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SPORTING</a:t>
                      </a:r>
                      <a:r>
                        <a:rPr lang="en-US" sz="1600" u="none" spc="-1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NEWS</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http://www.sportingnews.com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7"/>
                  </a:ext>
                </a:extLst>
              </a:tr>
              <a:tr h="400119">
                <a:tc>
                  <a:txBody>
                    <a:bodyPr/>
                    <a:lstStyle/>
                    <a:p>
                      <a:pPr marL="67945" marR="0">
                        <a:lnSpc>
                          <a:spcPts val="1240"/>
                        </a:lnSpc>
                        <a:spcBef>
                          <a:spcPts val="0"/>
                        </a:spcBef>
                        <a:spcAft>
                          <a:spcPts val="0"/>
                        </a:spcAft>
                      </a:pPr>
                      <a:endParaRPr lang="en-US" sz="1600" u="none" dirty="0">
                        <a:solidFill>
                          <a:schemeClr val="bg2">
                            <a:lumMod val="25000"/>
                          </a:schemeClr>
                        </a:solidFill>
                        <a:effectLst/>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SPORTS</a:t>
                      </a:r>
                      <a:r>
                        <a:rPr lang="en-US" sz="1600" u="none" spc="-25" dirty="0">
                          <a:solidFill>
                            <a:schemeClr val="bg2">
                              <a:lumMod val="25000"/>
                            </a:schemeClr>
                          </a:solidFill>
                          <a:effectLst/>
                          <a:latin typeface="Times New Roman" panose="02020603050405020304" pitchFamily="18" charset="0"/>
                          <a:cs typeface="Times New Roman" panose="02020603050405020304" pitchFamily="18" charset="0"/>
                        </a:rPr>
                        <a:t> </a:t>
                      </a:r>
                      <a:r>
                        <a:rPr lang="en-US" sz="1600" u="none" dirty="0">
                          <a:solidFill>
                            <a:schemeClr val="bg2">
                              <a:lumMod val="25000"/>
                            </a:schemeClr>
                          </a:solidFill>
                          <a:effectLst/>
                          <a:latin typeface="Times New Roman" panose="02020603050405020304" pitchFamily="18" charset="0"/>
                          <a:cs typeface="Times New Roman" panose="02020603050405020304" pitchFamily="18" charset="0"/>
                        </a:rPr>
                        <a:t>ILLUSTRATED</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tc>
                  <a:txBody>
                    <a:bodyPr/>
                    <a:lstStyle/>
                    <a:p>
                      <a:pPr marL="67945" marR="0">
                        <a:lnSpc>
                          <a:spcPts val="1240"/>
                        </a:lnSpc>
                        <a:spcBef>
                          <a:spcPts val="0"/>
                        </a:spcBef>
                        <a:spcAft>
                          <a:spcPts val="0"/>
                        </a:spcAft>
                      </a:pPr>
                      <a:endPar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endParaRPr>
                    </a:p>
                    <a:p>
                      <a:pPr marL="67945" marR="0">
                        <a:lnSpc>
                          <a:spcPts val="1240"/>
                        </a:lnSpc>
                        <a:spcBef>
                          <a:spcPts val="0"/>
                        </a:spcBef>
                        <a:spcAft>
                          <a:spcPts val="0"/>
                        </a:spcAft>
                      </a:pPr>
                      <a:r>
                        <a:rPr lang="en-US" sz="1600" u="none" dirty="0">
                          <a:solidFill>
                            <a:schemeClr val="bg2">
                              <a:lumMod val="25000"/>
                            </a:schemeClr>
                          </a:solidFill>
                          <a:effectLst/>
                          <a:uFill>
                            <a:solidFill>
                              <a:srgbClr val="0462C1"/>
                            </a:solidFill>
                          </a:uFill>
                          <a:latin typeface="Times New Roman" panose="02020603050405020304" pitchFamily="18" charset="0"/>
                          <a:cs typeface="Times New Roman" panose="02020603050405020304" pitchFamily="18" charset="0"/>
                        </a:rPr>
                        <a:t>https://www.si.com</a:t>
                      </a:r>
                      <a:endParaRPr lang="en-US" sz="1600" u="none"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accent6">
                        <a:lumMod val="40000"/>
                        <a:lumOff val="60000"/>
                      </a:schemeClr>
                    </a:solidFill>
                  </a:tcPr>
                </a:tc>
                <a:extLst>
                  <a:ext uri="{0D108BD9-81ED-4DB2-BD59-A6C34878D82A}">
                    <a16:rowId xmlns:a16="http://schemas.microsoft.com/office/drawing/2014/main" xmlns="" val="10008"/>
                  </a:ext>
                </a:extLst>
              </a:tr>
            </a:tbl>
          </a:graphicData>
        </a:graphic>
      </p:graphicFrame>
      <p:sp>
        <p:nvSpPr>
          <p:cNvPr id="2" name="Slide Number Placeholder 1"/>
          <p:cNvSpPr>
            <a:spLocks noGrp="1"/>
          </p:cNvSpPr>
          <p:nvPr>
            <p:ph type="sldNum" sz="quarter" idx="12"/>
          </p:nvPr>
        </p:nvSpPr>
        <p:spPr/>
        <p:txBody>
          <a:bodyPr/>
          <a:lstStyle/>
          <a:p>
            <a:fld id="{D1A02F51-68E8-4A58-A2DE-AF94332000A9}" type="slidenum">
              <a:rPr lang="en-US" smtClean="0"/>
              <a:t>42</a:t>
            </a:fld>
            <a:endParaRPr lang="en-US"/>
          </a:p>
        </p:txBody>
      </p:sp>
      <p:sp>
        <p:nvSpPr>
          <p:cNvPr id="7" name="Footer Placeholder 6"/>
          <p:cNvSpPr>
            <a:spLocks noGrp="1"/>
          </p:cNvSpPr>
          <p:nvPr>
            <p:ph type="ftr" sz="quarter" idx="11"/>
          </p:nvPr>
        </p:nvSpPr>
        <p:spPr/>
        <p:txBody>
          <a:bodyPr/>
          <a:lstStyle/>
          <a:p>
            <a:r>
              <a:rPr lang="en-US" smtClean="0"/>
              <a:t>#OAWeek2022</a:t>
            </a:r>
            <a:endParaRPr lang="en-US"/>
          </a:p>
        </p:txBody>
      </p:sp>
      <p:sp>
        <p:nvSpPr>
          <p:cNvPr id="13" name="Title 1"/>
          <p:cNvSpPr>
            <a:spLocks noGrp="1"/>
          </p:cNvSpPr>
          <p:nvPr>
            <p:ph type="title"/>
          </p:nvPr>
        </p:nvSpPr>
        <p:spPr>
          <a:xfrm>
            <a:off x="127002" y="287531"/>
            <a:ext cx="12064997" cy="604565"/>
          </a:xfrm>
          <a:gradFill flip="none" rotWithShape="1">
            <a:gsLst>
              <a:gs pos="100000">
                <a:schemeClr val="accent6">
                  <a:lumMod val="75000"/>
                  <a:alpha val="43000"/>
                </a:schemeClr>
              </a:gs>
              <a:gs pos="0">
                <a:schemeClr val="bg1">
                  <a:alpha val="36000"/>
                  <a:lumMod val="0"/>
                  <a:lumOff val="100000"/>
                </a:schemeClr>
              </a:gs>
            </a:gsLst>
            <a:path path="circle">
              <a:fillToRect l="100000" t="100000"/>
            </a:path>
            <a:tileRect r="-100000" b="-100000"/>
          </a:gradFill>
        </p:spPr>
        <p:txBody>
          <a:bodyPr>
            <a:noAutofit/>
          </a:bodyPr>
          <a:lstStyle/>
          <a:p>
            <a:r>
              <a:rPr lang="en-US" sz="4000" dirty="0" smtClean="0">
                <a:latin typeface="Times New Roman" panose="02020603050405020304" pitchFamily="18" charset="0"/>
                <a:cs typeface="Times New Roman" panose="02020603050405020304" pitchFamily="18" charset="0"/>
              </a:rPr>
              <a:t>Free Online Educational Portals - cont’d</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119117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6059"/>
            <a:ext cx="11353800" cy="855133"/>
          </a:xfrm>
          <a:gradFill flip="none" rotWithShape="1">
            <a:gsLst>
              <a:gs pos="0">
                <a:schemeClr val="accent6">
                  <a:alpha val="43000"/>
                  <a:lumMod val="100000"/>
                </a:schemeClr>
              </a:gs>
              <a:gs pos="100000">
                <a:schemeClr val="bg1">
                  <a:alpha val="36000"/>
                  <a:lumMod val="0"/>
                  <a:lumOff val="100000"/>
                </a:schemeClr>
              </a:gs>
            </a:gsLst>
            <a:path path="circle">
              <a:fillToRect t="100000" r="100000"/>
            </a:path>
            <a:tileRect l="-100000" b="-100000"/>
          </a:gradFill>
        </p:spPr>
        <p:txBody>
          <a:bodyPr/>
          <a:lstStyle/>
          <a:p>
            <a:r>
              <a:rPr lang="en-US" dirty="0">
                <a:solidFill>
                  <a:schemeClr val="bg2">
                    <a:lumMod val="10000"/>
                  </a:schemeClr>
                </a:solidFill>
                <a:latin typeface="Times New Roman" panose="02020603050405020304" pitchFamily="18" charset="0"/>
                <a:cs typeface="Times New Roman" panose="02020603050405020304" pitchFamily="18" charset="0"/>
              </a:rPr>
              <a:t>References</a:t>
            </a:r>
          </a:p>
        </p:txBody>
      </p:sp>
      <p:sp>
        <p:nvSpPr>
          <p:cNvPr id="3" name="Content Placeholder 2"/>
          <p:cNvSpPr>
            <a:spLocks noGrp="1"/>
          </p:cNvSpPr>
          <p:nvPr>
            <p:ph idx="1"/>
          </p:nvPr>
        </p:nvSpPr>
        <p:spPr>
          <a:xfrm>
            <a:off x="838200" y="1159931"/>
            <a:ext cx="10515600" cy="4648202"/>
          </a:xfrm>
        </p:spPr>
        <p:txBody>
          <a:bodyPr>
            <a:normAutofit/>
          </a:bodyPr>
          <a:lstStyle/>
          <a:p>
            <a:pPr>
              <a:lnSpc>
                <a:spcPct val="120000"/>
              </a:lnSpc>
              <a:buClr>
                <a:schemeClr val="accent6">
                  <a:lumMod val="75000"/>
                </a:schemeClr>
              </a:buClr>
            </a:pPr>
            <a:r>
              <a:rPr lang="en-US" sz="2000" dirty="0">
                <a:latin typeface="Times New Roman" panose="02020603050405020304" pitchFamily="18" charset="0"/>
                <a:cs typeface="Times New Roman" panose="02020603050405020304" pitchFamily="18" charset="0"/>
              </a:rPr>
              <a:t>AFLIA, </a:t>
            </a:r>
            <a:r>
              <a:rPr lang="en-US" sz="2000" dirty="0">
                <a:latin typeface="Times New Roman" panose="02020603050405020304" pitchFamily="18" charset="0"/>
                <a:cs typeface="Times New Roman" panose="02020603050405020304" pitchFamily="18" charset="0"/>
                <a:hlinkClick r:id="rId2"/>
              </a:rPr>
              <a:t>https://web.aflia.net</a:t>
            </a:r>
            <a:r>
              <a:rPr lang="en-US" sz="2000" dirty="0">
                <a:latin typeface="Times New Roman" panose="02020603050405020304" pitchFamily="18" charset="0"/>
                <a:cs typeface="Times New Roman" panose="02020603050405020304" pitchFamily="18" charset="0"/>
              </a:rPr>
              <a:t>, accessed: May 10, 2018.</a:t>
            </a:r>
          </a:p>
          <a:p>
            <a:pPr>
              <a:lnSpc>
                <a:spcPct val="120000"/>
              </a:lnSpc>
              <a:buClr>
                <a:schemeClr val="accent6">
                  <a:lumMod val="75000"/>
                </a:schemeClr>
              </a:buClr>
            </a:pPr>
            <a:r>
              <a:rPr lang="en-US" sz="2000" dirty="0">
                <a:latin typeface="Times New Roman" panose="02020603050405020304" pitchFamily="18" charset="0"/>
                <a:cs typeface="Times New Roman" panose="02020603050405020304" pitchFamily="18" charset="0"/>
              </a:rPr>
              <a:t>Business &amp; Human Rights Resource Centre, </a:t>
            </a:r>
            <a:r>
              <a:rPr lang="en-US" sz="2000" dirty="0">
                <a:latin typeface="Times New Roman" panose="02020603050405020304" pitchFamily="18" charset="0"/>
                <a:cs typeface="Times New Roman" panose="02020603050405020304" pitchFamily="18" charset="0"/>
                <a:hlinkClick r:id="rId3"/>
              </a:rPr>
              <a:t>https://www.business-humanrights.org/en/latest-news/ghana-60-of-water-bodies-polluted-due-to-illegal-mining-and-other-activities-say-authorities</a:t>
            </a:r>
            <a:r>
              <a:rPr lang="en-US" sz="2000" dirty="0">
                <a:latin typeface="Times New Roman" panose="02020603050405020304" pitchFamily="18" charset="0"/>
                <a:cs typeface="Times New Roman" panose="02020603050405020304" pitchFamily="18" charset="0"/>
              </a:rPr>
              <a:t>, accessed: 20</a:t>
            </a:r>
            <a:r>
              <a:rPr lang="en-US" sz="2000" baseline="30000" dirty="0">
                <a:latin typeface="Times New Roman" panose="02020603050405020304" pitchFamily="18" charset="0"/>
                <a:cs typeface="Times New Roman" panose="02020603050405020304" pitchFamily="18" charset="0"/>
              </a:rPr>
              <a:t>th</a:t>
            </a:r>
            <a:r>
              <a:rPr lang="en-US" sz="2000" dirty="0">
                <a:latin typeface="Times New Roman" panose="02020603050405020304" pitchFamily="18" charset="0"/>
                <a:cs typeface="Times New Roman" panose="02020603050405020304" pitchFamily="18" charset="0"/>
              </a:rPr>
              <a:t> August, 2022</a:t>
            </a:r>
            <a:r>
              <a:rPr lang="en-US" sz="2000" dirty="0" smtClean="0">
                <a:latin typeface="Times New Roman" panose="02020603050405020304" pitchFamily="18" charset="0"/>
                <a:cs typeface="Times New Roman" panose="02020603050405020304" pitchFamily="18" charset="0"/>
              </a:rPr>
              <a:t>.</a:t>
            </a:r>
          </a:p>
          <a:p>
            <a:pPr>
              <a:lnSpc>
                <a:spcPct val="120000"/>
              </a:lnSpc>
              <a:buClr>
                <a:schemeClr val="accent6">
                  <a:lumMod val="75000"/>
                </a:schemeClr>
              </a:buClr>
            </a:pPr>
            <a:r>
              <a:rPr lang="en-US" sz="2000" dirty="0" err="1" smtClean="0">
                <a:latin typeface="Times New Roman" panose="02020603050405020304" pitchFamily="18" charset="0"/>
                <a:cs typeface="Times New Roman" panose="02020603050405020304" pitchFamily="18" charset="0"/>
              </a:rPr>
              <a:t>Mavodza</a:t>
            </a:r>
            <a:r>
              <a:rPr lang="en-US" sz="2000" dirty="0" smtClean="0">
                <a:latin typeface="Times New Roman" panose="02020603050405020304" pitchFamily="18" charset="0"/>
                <a:cs typeface="Times New Roman" panose="02020603050405020304" pitchFamily="18" charset="0"/>
              </a:rPr>
              <a:t>, J. (2013), A review of the Open Access concept in UAE, New Library World, vol.114, No. 56, pp. 259-266</a:t>
            </a:r>
            <a:endParaRPr lang="en-US" sz="2000" dirty="0">
              <a:latin typeface="Times New Roman" panose="02020603050405020304" pitchFamily="18" charset="0"/>
              <a:cs typeface="Times New Roman" panose="02020603050405020304" pitchFamily="18" charset="0"/>
            </a:endParaRPr>
          </a:p>
          <a:p>
            <a:pPr>
              <a:lnSpc>
                <a:spcPct val="120000"/>
              </a:lnSpc>
              <a:buClr>
                <a:schemeClr val="accent6">
                  <a:lumMod val="75000"/>
                </a:schemeClr>
              </a:buClr>
            </a:pPr>
            <a:r>
              <a:rPr lang="en-US" sz="2000" dirty="0">
                <a:latin typeface="Times New Roman" panose="02020603050405020304" pitchFamily="18" charset="0"/>
                <a:cs typeface="Times New Roman" panose="02020603050405020304" pitchFamily="18" charset="0"/>
              </a:rPr>
              <a:t>The Guardian, </a:t>
            </a:r>
            <a:r>
              <a:rPr lang="en-US" sz="2000" dirty="0">
                <a:latin typeface="Times New Roman" panose="02020603050405020304" pitchFamily="18" charset="0"/>
                <a:cs typeface="Times New Roman" panose="02020603050405020304" pitchFamily="18" charset="0"/>
                <a:hlinkClick r:id="rId4"/>
              </a:rPr>
              <a:t>https://www.theguardian.com/global-development-professionals-network/gallery/2016/oct/07/ghana-villages-destroyed-climate-change-in-pictures</a:t>
            </a:r>
            <a:r>
              <a:rPr lang="en-US" sz="2000" dirty="0">
                <a:latin typeface="Times New Roman" panose="02020603050405020304" pitchFamily="18" charset="0"/>
                <a:cs typeface="Times New Roman" panose="02020603050405020304" pitchFamily="18" charset="0"/>
              </a:rPr>
              <a:t>, accessed: 30</a:t>
            </a:r>
            <a:r>
              <a:rPr lang="en-US" sz="2000" baseline="30000" dirty="0">
                <a:latin typeface="Times New Roman" panose="02020603050405020304" pitchFamily="18" charset="0"/>
                <a:cs typeface="Times New Roman" panose="02020603050405020304" pitchFamily="18" charset="0"/>
              </a:rPr>
              <a:t>th</a:t>
            </a:r>
            <a:r>
              <a:rPr lang="en-US" sz="2000" dirty="0">
                <a:latin typeface="Times New Roman" panose="02020603050405020304" pitchFamily="18" charset="0"/>
                <a:cs typeface="Times New Roman" panose="02020603050405020304" pitchFamily="18" charset="0"/>
              </a:rPr>
              <a:t> September, 2022</a:t>
            </a:r>
            <a:r>
              <a:rPr lang="en-US" sz="2000" dirty="0" smtClean="0">
                <a:latin typeface="Times New Roman" panose="02020603050405020304" pitchFamily="18" charset="0"/>
                <a:cs typeface="Times New Roman" panose="02020603050405020304" pitchFamily="18" charset="0"/>
              </a:rPr>
              <a:t>.</a:t>
            </a:r>
          </a:p>
          <a:p>
            <a:pPr>
              <a:lnSpc>
                <a:spcPct val="120000"/>
              </a:lnSpc>
              <a:buClr>
                <a:schemeClr val="accent6">
                  <a:lumMod val="75000"/>
                </a:schemeClr>
              </a:buClr>
            </a:pPr>
            <a:r>
              <a:rPr lang="en-US" sz="2000" dirty="0" smtClean="0">
                <a:latin typeface="Times New Roman" panose="02020603050405020304" pitchFamily="18" charset="0"/>
                <a:cs typeface="Times New Roman" panose="02020603050405020304" pitchFamily="18" charset="0"/>
                <a:hlinkClick r:id="rId5"/>
              </a:rPr>
              <a:t>www.sparcopen.org/news/2022/theme-for-open-access-week-2022-openfor -climate -justice/</a:t>
            </a:r>
            <a:r>
              <a:rPr lang="en-US" sz="2000" dirty="0" smtClean="0">
                <a:latin typeface="Times New Roman" panose="02020603050405020304" pitchFamily="18" charset="0"/>
                <a:cs typeface="Times New Roman" panose="02020603050405020304" pitchFamily="18" charset="0"/>
              </a:rPr>
              <a:t> accessed: 20th </a:t>
            </a:r>
            <a:r>
              <a:rPr lang="en-US" sz="2000" smtClean="0">
                <a:latin typeface="Times New Roman" panose="02020603050405020304" pitchFamily="18" charset="0"/>
                <a:cs typeface="Times New Roman" panose="02020603050405020304" pitchFamily="18" charset="0"/>
              </a:rPr>
              <a:t>August 2022.</a:t>
            </a:r>
            <a:endParaRPr lang="en-US" sz="2000" dirty="0" smtClean="0">
              <a:latin typeface="Times New Roman" panose="02020603050405020304" pitchFamily="18" charset="0"/>
              <a:cs typeface="Times New Roman" panose="02020603050405020304" pitchFamily="18" charset="0"/>
            </a:endParaRPr>
          </a:p>
          <a:p>
            <a:pPr>
              <a:lnSpc>
                <a:spcPct val="120000"/>
              </a:lnSpc>
              <a:buClr>
                <a:schemeClr val="accent6">
                  <a:lumMod val="75000"/>
                </a:schemeClr>
              </a:buClr>
            </a:pPr>
            <a:endParaRPr lang="en-US" sz="20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5" name="Picture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9" name="Slide Number Placeholder 8"/>
          <p:cNvSpPr>
            <a:spLocks noGrp="1"/>
          </p:cNvSpPr>
          <p:nvPr>
            <p:ph type="sldNum" sz="quarter" idx="12"/>
          </p:nvPr>
        </p:nvSpPr>
        <p:spPr/>
        <p:txBody>
          <a:bodyPr/>
          <a:lstStyle/>
          <a:p>
            <a:fld id="{D1A02F51-68E8-4A58-A2DE-AF94332000A9}" type="slidenum">
              <a:rPr lang="en-US" smtClean="0"/>
              <a:t>43</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23849639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83416"/>
            <a:ext cx="12192000" cy="1325563"/>
          </a:xfrm>
          <a:gradFill flip="none" rotWithShape="1">
            <a:gsLst>
              <a:gs pos="0">
                <a:schemeClr val="accent1">
                  <a:lumMod val="5000"/>
                  <a:lumOff val="95000"/>
                </a:schemeClr>
              </a:gs>
              <a:gs pos="100000">
                <a:schemeClr val="accent6">
                  <a:lumMod val="60000"/>
                  <a:lumOff val="40000"/>
                </a:schemeClr>
              </a:gs>
            </a:gsLst>
            <a:path path="circle">
              <a:fillToRect l="100000" t="100000"/>
            </a:path>
            <a:tileRect r="-100000" b="-100000"/>
          </a:gradFill>
        </p:spPr>
        <p:txBody>
          <a:bodyPr>
            <a:normAutofit/>
          </a:bodyPr>
          <a:lstStyle/>
          <a:p>
            <a:r>
              <a:rPr lang="en-US" sz="6000" dirty="0" smtClean="0">
                <a:latin typeface="Times New Roman" panose="02020603050405020304" pitchFamily="18" charset="0"/>
                <a:cs typeface="Times New Roman" panose="02020603050405020304" pitchFamily="18" charset="0"/>
              </a:rPr>
              <a:t>   Thank you.</a:t>
            </a:r>
            <a:endParaRPr lang="en-US" sz="6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#OAWeek2022</a:t>
            </a:r>
            <a:endParaRPr lang="en-US"/>
          </a:p>
        </p:txBody>
      </p:sp>
      <p:sp>
        <p:nvSpPr>
          <p:cNvPr id="5" name="Slide Number Placeholder 4"/>
          <p:cNvSpPr>
            <a:spLocks noGrp="1"/>
          </p:cNvSpPr>
          <p:nvPr>
            <p:ph type="sldNum" sz="quarter" idx="12"/>
          </p:nvPr>
        </p:nvSpPr>
        <p:spPr/>
        <p:txBody>
          <a:bodyPr/>
          <a:lstStyle/>
          <a:p>
            <a:fld id="{D1A02F51-68E8-4A58-A2DE-AF94332000A9}" type="slidenum">
              <a:rPr lang="en-US" smtClean="0"/>
              <a:t>44</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pic>
        <p:nvPicPr>
          <p:cNvPr id="7"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dirty="0">
                <a:solidFill>
                  <a:prstClr val="black"/>
                </a:solidFill>
                <a:latin typeface="Arial" panose="020B0604020202020204" pitchFamily="34" charset="0"/>
              </a:rPr>
              <a:t>The University Library</a:t>
            </a:r>
          </a:p>
        </p:txBody>
      </p:sp>
    </p:spTree>
    <p:extLst>
      <p:ext uri="{BB962C8B-B14F-4D97-AF65-F5344CB8AC3E}">
        <p14:creationId xmlns:p14="http://schemas.microsoft.com/office/powerpoint/2010/main" val="201353971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624839" y="1895059"/>
            <a:ext cx="11207434" cy="48264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dirty="0" smtClean="0">
                <a:latin typeface="Times New Roman" panose="02020603050405020304" pitchFamily="18" charset="0"/>
                <a:cs typeface="Times New Roman" panose="02020603050405020304" pitchFamily="18" charset="0"/>
              </a:rPr>
              <a:t>This </a:t>
            </a:r>
            <a:r>
              <a:rPr lang="en-US" dirty="0">
                <a:latin typeface="Times New Roman" panose="02020603050405020304" pitchFamily="18" charset="0"/>
                <a:cs typeface="Times New Roman" panose="02020603050405020304" pitchFamily="18" charset="0"/>
              </a:rPr>
              <a:t>year’s </a:t>
            </a:r>
            <a:r>
              <a:rPr lang="en-US" dirty="0" smtClean="0">
                <a:latin typeface="Times New Roman" panose="02020603050405020304" pitchFamily="18" charset="0"/>
                <a:cs typeface="Times New Roman" panose="02020603050405020304" pitchFamily="18" charset="0"/>
              </a:rPr>
              <a:t>theme, “Open </a:t>
            </a:r>
            <a:r>
              <a:rPr lang="en-US" dirty="0">
                <a:latin typeface="Times New Roman" panose="02020603050405020304" pitchFamily="18" charset="0"/>
                <a:cs typeface="Times New Roman" panose="02020603050405020304" pitchFamily="18" charset="0"/>
              </a:rPr>
              <a:t>for Climate Justice”, seeks to encourage </a:t>
            </a:r>
            <a:r>
              <a:rPr lang="en-US" dirty="0" smtClean="0">
                <a:latin typeface="Times New Roman" panose="02020603050405020304" pitchFamily="18" charset="0"/>
                <a:cs typeface="Times New Roman" panose="02020603050405020304" pitchFamily="18" charset="0"/>
              </a:rPr>
              <a:t>collaboration </a:t>
            </a:r>
            <a:r>
              <a:rPr lang="en-US" dirty="0">
                <a:latin typeface="Times New Roman" panose="02020603050405020304" pitchFamily="18" charset="0"/>
                <a:cs typeface="Times New Roman" panose="02020603050405020304" pitchFamily="18" charset="0"/>
              </a:rPr>
              <a:t>among the </a:t>
            </a:r>
            <a:r>
              <a:rPr lang="en-US" dirty="0" smtClean="0">
                <a:latin typeface="Times New Roman" panose="02020603050405020304" pitchFamily="18" charset="0"/>
                <a:cs typeface="Times New Roman" panose="02020603050405020304" pitchFamily="18" charset="0"/>
              </a:rPr>
              <a:t>Open </a:t>
            </a:r>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ccess </a:t>
            </a:r>
            <a:r>
              <a:rPr lang="en-US" dirty="0">
                <a:latin typeface="Times New Roman" panose="02020603050405020304" pitchFamily="18" charset="0"/>
                <a:cs typeface="Times New Roman" panose="02020603050405020304" pitchFamily="18" charset="0"/>
              </a:rPr>
              <a:t>movement and the international open community in that, sharing knowledge is a human right, and tackling the climate crisis requires the rapid exchange of knowledge across geographic, economic and disciplinary boundaries</a:t>
            </a:r>
            <a:r>
              <a:rPr lang="en-US" dirty="0" smtClean="0">
                <a:latin typeface="Times New Roman" panose="02020603050405020304" pitchFamily="18" charset="0"/>
                <a:cs typeface="Times New Roman" panose="02020603050405020304" pitchFamily="18" charset="0"/>
              </a:rPr>
              <a:t>.</a:t>
            </a:r>
          </a:p>
          <a:p>
            <a:pPr marL="0" indent="0" algn="just">
              <a:lnSpc>
                <a:spcPct val="100000"/>
              </a:lnSpc>
              <a:buNone/>
            </a:pPr>
            <a:endParaRPr lang="en-US" dirty="0">
              <a:solidFill>
                <a:srgbClr val="0070C0"/>
              </a:solidFill>
              <a:latin typeface="Times New Roman" panose="02020603050405020304" pitchFamily="18" charset="0"/>
              <a:cs typeface="Times New Roman" panose="02020603050405020304" pitchFamily="18" charset="0"/>
            </a:endParaRPr>
          </a:p>
          <a:p>
            <a:pPr marL="0" indent="0" algn="just">
              <a:lnSpc>
                <a:spcPct val="100000"/>
              </a:lnSpc>
              <a:buNone/>
            </a:pPr>
            <a:r>
              <a:rPr lang="en-US" b="1" dirty="0">
                <a:solidFill>
                  <a:schemeClr val="accent6">
                    <a:lumMod val="50000"/>
                  </a:schemeClr>
                </a:solidFill>
                <a:latin typeface="Times New Roman" panose="02020603050405020304" pitchFamily="18" charset="0"/>
                <a:cs typeface="Times New Roman" panose="02020603050405020304" pitchFamily="18" charset="0"/>
              </a:rPr>
              <a:t>Climate Justice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is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an acknowledgement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that the climate crisis have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widespread devastating effects</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and its impacts are </a:t>
            </a:r>
            <a:r>
              <a:rPr lang="en-US" dirty="0">
                <a:latin typeface="Times New Roman" panose="02020603050405020304" pitchFamily="18" charset="0"/>
                <a:cs typeface="Times New Roman" panose="02020603050405020304" pitchFamily="18" charset="0"/>
              </a:rPr>
              <a:t>not being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borne equally or fairly between rich and poor,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and between developing and developed nations as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noted by the United Nations. </a:t>
            </a:r>
          </a:p>
          <a:p>
            <a:pPr marL="0" indent="0" algn="just">
              <a:lnSpc>
                <a:spcPct val="100000"/>
              </a:lnSpc>
              <a:buNone/>
            </a:pP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algn="just">
              <a:lnSpc>
                <a:spcPct val="100000"/>
              </a:lnSpc>
              <a:buNone/>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r>
            <a:br>
              <a:rPr lang="en-US" dirty="0">
                <a:solidFill>
                  <a:schemeClr val="tx1">
                    <a:lumMod val="85000"/>
                    <a:lumOff val="15000"/>
                  </a:schemeClr>
                </a:solidFill>
                <a:latin typeface="Times New Roman" panose="02020603050405020304" pitchFamily="18" charset="0"/>
                <a:cs typeface="Times New Roman" panose="02020603050405020304" pitchFamily="18" charset="0"/>
              </a:rPr>
            </a:b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684740" y="277285"/>
            <a:ext cx="11507260" cy="814915"/>
          </a:xfrm>
          <a:prstGeom prst="rect">
            <a:avLst/>
          </a:prstGeom>
          <a:gradFill flip="none" rotWithShape="1">
            <a:gsLst>
              <a:gs pos="0">
                <a:schemeClr val="accent1">
                  <a:lumMod val="5000"/>
                  <a:lumOff val="95000"/>
                  <a:alpha val="50000"/>
                </a:schemeClr>
              </a:gs>
              <a:gs pos="100000">
                <a:schemeClr val="accent6">
                  <a:alpha val="50000"/>
                  <a:lumMod val="80000"/>
                </a:schemeClr>
              </a:gs>
            </a:gsLst>
            <a:path path="circle">
              <a:fillToRect l="100000" t="100000"/>
            </a:path>
            <a:tileRect r="-100000" b="-100000"/>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Times New Roman" panose="02020603050405020304" pitchFamily="18" charset="0"/>
                <a:cs typeface="Times New Roman" panose="02020603050405020304" pitchFamily="18" charset="0"/>
              </a:rPr>
              <a:t>Theme for OA celebration 2022 </a:t>
            </a:r>
            <a:r>
              <a:rPr lang="en-US" sz="4400" dirty="0">
                <a:solidFill>
                  <a:srgbClr val="1D591D"/>
                </a:solidFill>
                <a:latin typeface="Times New Roman" panose="02020603050405020304" pitchFamily="18" charset="0"/>
                <a:cs typeface="Times New Roman" panose="02020603050405020304" pitchFamily="18" charset="0"/>
              </a:rPr>
              <a:t>#</a:t>
            </a:r>
            <a:r>
              <a:rPr lang="en-US" sz="4400" dirty="0" smtClean="0">
                <a:solidFill>
                  <a:srgbClr val="1D591D"/>
                </a:solidFill>
                <a:latin typeface="Times New Roman" panose="02020603050405020304" pitchFamily="18" charset="0"/>
                <a:cs typeface="Times New Roman" panose="02020603050405020304" pitchFamily="18" charset="0"/>
              </a:rPr>
              <a:t>OAWeek2022</a:t>
            </a:r>
            <a:endParaRPr lang="en-US" dirty="0">
              <a:latin typeface="Times New Roman" panose="02020603050405020304" pitchFamily="18" charset="0"/>
              <a:cs typeface="Times New Roman" panose="02020603050405020304" pitchFamily="18" charset="0"/>
            </a:endParaRPr>
          </a:p>
        </p:txBody>
      </p:sp>
      <p:pic>
        <p:nvPicPr>
          <p:cNvPr id="9"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9198" y="6248400"/>
            <a:ext cx="473075" cy="473075"/>
          </a:xfrm>
          <a:prstGeom prst="rect">
            <a:avLst/>
          </a:prstGeom>
        </p:spPr>
      </p:pic>
      <p:sp>
        <p:nvSpPr>
          <p:cNvPr id="14" name="Rectangle 13"/>
          <p:cNvSpPr/>
          <p:nvPr/>
        </p:nvSpPr>
        <p:spPr>
          <a:xfrm>
            <a:off x="684740" y="1092200"/>
            <a:ext cx="5894918" cy="707886"/>
          </a:xfrm>
          <a:prstGeom prst="rect">
            <a:avLst/>
          </a:prstGeom>
          <a:noFill/>
        </p:spPr>
        <p:txBody>
          <a:bodyPr wrap="square">
            <a:spAutoFit/>
          </a:bodyPr>
          <a:lstStyle/>
          <a:p>
            <a:r>
              <a:rPr lang="en-US" sz="4000" dirty="0">
                <a:solidFill>
                  <a:srgbClr val="1D591D"/>
                </a:solidFill>
                <a:latin typeface="Times New Roman" panose="02020603050405020304" pitchFamily="18" charset="0"/>
                <a:cs typeface="Times New Roman" panose="02020603050405020304" pitchFamily="18" charset="0"/>
              </a:rPr>
              <a:t>Open for Climate Justice</a:t>
            </a:r>
          </a:p>
        </p:txBody>
      </p:sp>
      <p:sp>
        <p:nvSpPr>
          <p:cNvPr id="2" name="Slide Number Placeholder 1"/>
          <p:cNvSpPr>
            <a:spLocks noGrp="1"/>
          </p:cNvSpPr>
          <p:nvPr>
            <p:ph type="sldNum" sz="quarter" idx="12"/>
          </p:nvPr>
        </p:nvSpPr>
        <p:spPr/>
        <p:txBody>
          <a:bodyPr/>
          <a:lstStyle/>
          <a:p>
            <a:fld id="{D1A02F51-68E8-4A58-A2DE-AF94332000A9}" type="slidenum">
              <a:rPr lang="en-US" smtClean="0"/>
              <a:t>5</a:t>
            </a:fld>
            <a:endParaRPr lang="en-US"/>
          </a:p>
        </p:txBody>
      </p:sp>
      <p:sp>
        <p:nvSpPr>
          <p:cNvPr id="3" name="Footer Placeholder 2"/>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1873622026"/>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905932" y="2132634"/>
            <a:ext cx="10464800" cy="36809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Clr>
                <a:schemeClr val="accent6">
                  <a:lumMod val="75000"/>
                </a:schemeClr>
              </a:buClr>
              <a:buNone/>
            </a:pP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According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to </a:t>
            </a:r>
            <a:r>
              <a:rPr lang="en-US" dirty="0">
                <a:solidFill>
                  <a:srgbClr val="1D591D"/>
                </a:solidFill>
                <a:latin typeface="Times New Roman" panose="02020603050405020304" pitchFamily="18" charset="0"/>
                <a:cs typeface="Times New Roman" panose="02020603050405020304" pitchFamily="18" charset="0"/>
              </a:rPr>
              <a:t>Scholarly Publishing and Academic Resources Coalition (SPARC)</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the proponent of the ‘International Open Access Week’, these power imbalances also affect communities abilities to produce, disseminate and use knowledge needed to address the climate crisis.</a:t>
            </a:r>
          </a:p>
          <a:p>
            <a:pPr marL="0" indent="0" algn="just">
              <a:buClr>
                <a:schemeClr val="accent6">
                  <a:lumMod val="75000"/>
                </a:schemeClr>
              </a:buClr>
              <a:buNone/>
            </a:pP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algn="just">
              <a:buClr>
                <a:schemeClr val="accent6">
                  <a:lumMod val="75000"/>
                </a:schemeClr>
              </a:buClr>
              <a:buNone/>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Openness to resources, can create pathways to more equitable knowledge sharing and serve as a means to address the inequities that influence the </a:t>
            </a:r>
            <a:r>
              <a:rPr lang="en-US" dirty="0">
                <a:latin typeface="Times New Roman" panose="02020603050405020304" pitchFamily="18" charset="0"/>
                <a:cs typeface="Times New Roman" panose="02020603050405020304" pitchFamily="18" charset="0"/>
              </a:rPr>
              <a:t>impact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of climate change and our response to them. </a:t>
            </a:r>
          </a:p>
          <a:p>
            <a:pPr marL="0" indent="0" algn="just">
              <a:buClr>
                <a:schemeClr val="accent6">
                  <a:lumMod val="75000"/>
                </a:schemeClr>
              </a:buClr>
              <a:buNone/>
            </a:pP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algn="just">
              <a:buClr>
                <a:schemeClr val="accent6">
                  <a:lumMod val="75000"/>
                </a:schemeClr>
              </a:buClr>
              <a:buNone/>
            </a:pPr>
            <a:endParaRPr lang="en-US"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9"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70732" y="6248400"/>
            <a:ext cx="473075" cy="473075"/>
          </a:xfrm>
          <a:prstGeom prst="rect">
            <a:avLst/>
          </a:prstGeom>
        </p:spPr>
      </p:pic>
      <p:sp>
        <p:nvSpPr>
          <p:cNvPr id="7" name="Title 1">
            <a:extLst>
              <a:ext uri="{FF2B5EF4-FFF2-40B4-BE49-F238E27FC236}">
                <a16:creationId xmlns:a16="http://schemas.microsoft.com/office/drawing/2014/main" xmlns="" id="{CEAE154F-0A98-A043-DE22-9DFBECEF303F}"/>
              </a:ext>
            </a:extLst>
          </p:cNvPr>
          <p:cNvSpPr txBox="1">
            <a:spLocks/>
          </p:cNvSpPr>
          <p:nvPr/>
        </p:nvSpPr>
        <p:spPr>
          <a:xfrm>
            <a:off x="905933" y="406400"/>
            <a:ext cx="11286067" cy="793750"/>
          </a:xfrm>
          <a:prstGeom prst="rect">
            <a:avLst/>
          </a:prstGeom>
          <a:gradFill flip="none" rotWithShape="1">
            <a:gsLst>
              <a:gs pos="0">
                <a:schemeClr val="accent1">
                  <a:lumMod val="5000"/>
                  <a:lumOff val="95000"/>
                  <a:alpha val="50000"/>
                </a:schemeClr>
              </a:gs>
              <a:gs pos="100000">
                <a:schemeClr val="accent6">
                  <a:alpha val="50000"/>
                  <a:lumMod val="80000"/>
                </a:schemeClr>
              </a:gs>
            </a:gsLst>
            <a:path path="circle">
              <a:fillToRect l="100000" t="100000"/>
            </a:path>
            <a:tileRect r="-100000" b="-100000"/>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Times New Roman" panose="02020603050405020304" pitchFamily="18" charset="0"/>
                <a:cs typeface="Times New Roman" panose="02020603050405020304" pitchFamily="18" charset="0"/>
              </a:rPr>
              <a:t>Theme for OA celebration 2022 </a:t>
            </a:r>
            <a:r>
              <a:rPr lang="en-US" sz="4400" dirty="0">
                <a:solidFill>
                  <a:srgbClr val="1D591D"/>
                </a:solidFill>
                <a:latin typeface="Times New Roman" panose="02020603050405020304" pitchFamily="18" charset="0"/>
                <a:cs typeface="Times New Roman" panose="02020603050405020304" pitchFamily="18" charset="0"/>
              </a:rPr>
              <a:t>#</a:t>
            </a:r>
            <a:r>
              <a:rPr lang="en-US" sz="4400" dirty="0" smtClean="0">
                <a:solidFill>
                  <a:srgbClr val="1D591D"/>
                </a:solidFill>
                <a:latin typeface="Times New Roman" panose="02020603050405020304" pitchFamily="18" charset="0"/>
                <a:cs typeface="Times New Roman" panose="02020603050405020304" pitchFamily="18" charset="0"/>
              </a:rPr>
              <a:t>OAWeek2022</a:t>
            </a:r>
            <a:endParaRPr lang="en-US" dirty="0">
              <a:latin typeface="Times New Roman" panose="02020603050405020304" pitchFamily="18" charset="0"/>
              <a:cs typeface="Times New Roman" panose="02020603050405020304" pitchFamily="18" charset="0"/>
            </a:endParaRPr>
          </a:p>
        </p:txBody>
      </p:sp>
      <p:sp>
        <p:nvSpPr>
          <p:cNvPr id="5" name="Rectangle 4"/>
          <p:cNvSpPr/>
          <p:nvPr/>
        </p:nvSpPr>
        <p:spPr>
          <a:xfrm>
            <a:off x="905932" y="1312449"/>
            <a:ext cx="5894918" cy="707886"/>
          </a:xfrm>
          <a:prstGeom prst="rect">
            <a:avLst/>
          </a:prstGeom>
          <a:noFill/>
        </p:spPr>
        <p:txBody>
          <a:bodyPr wrap="square">
            <a:spAutoFit/>
          </a:bodyPr>
          <a:lstStyle/>
          <a:p>
            <a:r>
              <a:rPr lang="en-US" sz="4000" dirty="0">
                <a:solidFill>
                  <a:srgbClr val="1D591D"/>
                </a:solidFill>
                <a:latin typeface="Times New Roman" panose="02020603050405020304" pitchFamily="18" charset="0"/>
                <a:cs typeface="Times New Roman" panose="02020603050405020304" pitchFamily="18" charset="0"/>
              </a:rPr>
              <a:t>Open for Climate Justice</a:t>
            </a:r>
          </a:p>
        </p:txBody>
      </p:sp>
      <p:sp>
        <p:nvSpPr>
          <p:cNvPr id="6" name="Slide Number Placeholder 5"/>
          <p:cNvSpPr>
            <a:spLocks noGrp="1"/>
          </p:cNvSpPr>
          <p:nvPr>
            <p:ph type="sldNum" sz="quarter" idx="12"/>
          </p:nvPr>
        </p:nvSpPr>
        <p:spPr/>
        <p:txBody>
          <a:bodyPr/>
          <a:lstStyle/>
          <a:p>
            <a:fld id="{D1A02F51-68E8-4A58-A2DE-AF94332000A9}" type="slidenum">
              <a:rPr lang="en-US" smtClean="0"/>
              <a:t>6</a:t>
            </a:fld>
            <a:endParaRPr lang="en-US"/>
          </a:p>
        </p:txBody>
      </p:sp>
      <p:sp>
        <p:nvSpPr>
          <p:cNvPr id="8" name="Footer Placeholder 7"/>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74025987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7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11FE38-A80E-DFFF-396D-62D62264A67F}"/>
              </a:ext>
            </a:extLst>
          </p:cNvPr>
          <p:cNvSpPr>
            <a:spLocks noGrp="1"/>
          </p:cNvSpPr>
          <p:nvPr>
            <p:ph type="title"/>
          </p:nvPr>
        </p:nvSpPr>
        <p:spPr>
          <a:xfrm>
            <a:off x="838200" y="330200"/>
            <a:ext cx="11353800" cy="812800"/>
          </a:xfrm>
          <a:gradFill>
            <a:gsLst>
              <a:gs pos="0">
                <a:schemeClr val="accent1">
                  <a:lumMod val="5000"/>
                  <a:lumOff val="95000"/>
                  <a:alpha val="0"/>
                </a:schemeClr>
              </a:gs>
              <a:gs pos="100000">
                <a:schemeClr val="accent6">
                  <a:lumMod val="75000"/>
                  <a:alpha val="50000"/>
                </a:schemeClr>
              </a:gs>
            </a:gsLst>
            <a:lin ang="10800000" scaled="1"/>
          </a:gradFill>
        </p:spPr>
        <p:txBody>
          <a:bodyPr/>
          <a:lstStyle/>
          <a:p>
            <a:r>
              <a:rPr lang="en-US" dirty="0">
                <a:latin typeface="Times New Roman" panose="02020603050405020304" pitchFamily="18" charset="0"/>
                <a:cs typeface="Times New Roman" panose="02020603050405020304" pitchFamily="18" charset="0"/>
              </a:rPr>
              <a:t>Sections of the </a:t>
            </a:r>
            <a:r>
              <a:rPr lang="en-US" dirty="0" smtClean="0">
                <a:latin typeface="Times New Roman" panose="02020603050405020304" pitchFamily="18" charset="0"/>
                <a:cs typeface="Times New Roman" panose="02020603050405020304" pitchFamily="18" charset="0"/>
              </a:rPr>
              <a:t>presentation</a:t>
            </a:r>
            <a:endParaRPr lang="aa-ET"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D151F774-8EEF-892F-F8C8-6CF0BA81DF22}"/>
              </a:ext>
            </a:extLst>
          </p:cNvPr>
          <p:cNvSpPr>
            <a:spLocks noGrp="1"/>
          </p:cNvSpPr>
          <p:nvPr>
            <p:ph idx="1"/>
          </p:nvPr>
        </p:nvSpPr>
        <p:spPr>
          <a:xfrm>
            <a:off x="838200" y="1386824"/>
            <a:ext cx="10515600" cy="3967162"/>
          </a:xfrm>
          <a:gradFill flip="none" rotWithShape="1">
            <a:gsLst>
              <a:gs pos="100000">
                <a:schemeClr val="accent6">
                  <a:lumMod val="40000"/>
                  <a:lumOff val="60000"/>
                  <a:alpha val="65000"/>
                </a:schemeClr>
              </a:gs>
              <a:gs pos="0">
                <a:schemeClr val="bg1">
                  <a:lumMod val="0"/>
                  <a:lumOff val="100000"/>
                  <a:alpha val="0"/>
                </a:schemeClr>
              </a:gs>
            </a:gsLst>
            <a:lin ang="5400000" scaled="1"/>
            <a:tileRect/>
          </a:gradFill>
        </p:spPr>
        <p:txBody>
          <a:bodyPr/>
          <a:lstStyle/>
          <a:p>
            <a:pPr marL="0" indent="0">
              <a:buNone/>
            </a:pPr>
            <a:r>
              <a:rPr lang="en-US" sz="3200" dirty="0">
                <a:solidFill>
                  <a:schemeClr val="accent6">
                    <a:lumMod val="50000"/>
                  </a:schemeClr>
                </a:solidFill>
                <a:latin typeface="Times New Roman" panose="02020603050405020304" pitchFamily="18" charset="0"/>
                <a:cs typeface="Times New Roman" panose="02020603050405020304" pitchFamily="18" charset="0"/>
              </a:rPr>
              <a:t>This presentation is in four parts and </a:t>
            </a:r>
            <a:r>
              <a:rPr lang="en-US" sz="3200" dirty="0" smtClean="0">
                <a:solidFill>
                  <a:schemeClr val="accent6">
                    <a:lumMod val="50000"/>
                  </a:schemeClr>
                </a:solidFill>
                <a:latin typeface="Times New Roman" panose="02020603050405020304" pitchFamily="18" charset="0"/>
                <a:cs typeface="Times New Roman" panose="02020603050405020304" pitchFamily="18" charset="0"/>
              </a:rPr>
              <a:t>includes:</a:t>
            </a:r>
            <a:endParaRPr lang="en-US" sz="3200" dirty="0">
              <a:solidFill>
                <a:schemeClr val="accent6">
                  <a:lumMod val="50000"/>
                </a:schemeClr>
              </a:solidFill>
              <a:latin typeface="Times New Roman" panose="02020603050405020304" pitchFamily="18" charset="0"/>
              <a:cs typeface="Times New Roman" panose="02020603050405020304" pitchFamily="18" charset="0"/>
            </a:endParaRPr>
          </a:p>
          <a:p>
            <a:pPr>
              <a:buClr>
                <a:schemeClr val="accent6">
                  <a:lumMod val="50000"/>
                </a:schemeClr>
              </a:buClr>
            </a:pPr>
            <a:r>
              <a:rPr lang="en-US" dirty="0">
                <a:latin typeface="Times New Roman" panose="02020603050405020304" pitchFamily="18" charset="0"/>
                <a:cs typeface="Times New Roman" panose="02020603050405020304" pitchFamily="18" charset="0"/>
              </a:rPr>
              <a:t>Photographs on the impact of climate change on the environment and </a:t>
            </a:r>
            <a:r>
              <a:rPr lang="en-US" dirty="0" smtClean="0">
                <a:latin typeface="Times New Roman" panose="02020603050405020304" pitchFamily="18" charset="0"/>
                <a:cs typeface="Times New Roman" panose="02020603050405020304" pitchFamily="18" charset="0"/>
              </a:rPr>
              <a:t>the effects of illegal </a:t>
            </a:r>
            <a:r>
              <a:rPr lang="en-US" dirty="0">
                <a:latin typeface="Times New Roman" panose="02020603050405020304" pitchFamily="18" charset="0"/>
                <a:cs typeface="Times New Roman" panose="02020603050405020304" pitchFamily="18" charset="0"/>
              </a:rPr>
              <a:t>mining activities on water </a:t>
            </a:r>
            <a:r>
              <a:rPr lang="en-US" dirty="0" smtClean="0">
                <a:latin typeface="Times New Roman" panose="02020603050405020304" pitchFamily="18" charset="0"/>
                <a:cs typeface="Times New Roman" panose="02020603050405020304" pitchFamily="18" charset="0"/>
              </a:rPr>
              <a:t>bodies.</a:t>
            </a:r>
            <a:endParaRPr lang="en-US" dirty="0">
              <a:latin typeface="Times New Roman" panose="02020603050405020304" pitchFamily="18" charset="0"/>
              <a:cs typeface="Times New Roman" panose="02020603050405020304" pitchFamily="18" charset="0"/>
            </a:endParaRPr>
          </a:p>
          <a:p>
            <a:pPr>
              <a:buClr>
                <a:schemeClr val="accent6">
                  <a:lumMod val="50000"/>
                </a:schemeClr>
              </a:buClr>
            </a:pPr>
            <a:r>
              <a:rPr lang="en-US" dirty="0">
                <a:latin typeface="Times New Roman" panose="02020603050405020304" pitchFamily="18" charset="0"/>
                <a:cs typeface="Times New Roman" panose="02020603050405020304" pitchFamily="18" charset="0"/>
              </a:rPr>
              <a:t>Compilation of national newspaper articles on the environment and </a:t>
            </a:r>
            <a:r>
              <a:rPr lang="en-US" dirty="0" smtClean="0">
                <a:latin typeface="Times New Roman" panose="02020603050405020304" pitchFamily="18" charset="0"/>
                <a:cs typeface="Times New Roman" panose="02020603050405020304" pitchFamily="18" charset="0"/>
              </a:rPr>
              <a:t>‘galamsey’ activities.</a:t>
            </a:r>
            <a:endParaRPr lang="en-US" dirty="0">
              <a:latin typeface="Times New Roman" panose="02020603050405020304" pitchFamily="18" charset="0"/>
              <a:cs typeface="Times New Roman" panose="02020603050405020304" pitchFamily="18" charset="0"/>
            </a:endParaRPr>
          </a:p>
          <a:p>
            <a:pPr>
              <a:buClr>
                <a:schemeClr val="accent6">
                  <a:lumMod val="50000"/>
                </a:schemeClr>
              </a:buClr>
            </a:pPr>
            <a:r>
              <a:rPr lang="en-US" dirty="0">
                <a:latin typeface="Times New Roman" panose="02020603050405020304" pitchFamily="18" charset="0"/>
                <a:cs typeface="Times New Roman" panose="02020603050405020304" pitchFamily="18" charset="0"/>
              </a:rPr>
              <a:t>Open Access portals for </a:t>
            </a:r>
            <a:r>
              <a:rPr lang="en-US" dirty="0" smtClean="0">
                <a:latin typeface="Times New Roman" panose="02020603050405020304" pitchFamily="18" charset="0"/>
                <a:cs typeface="Times New Roman" panose="02020603050405020304" pitchFamily="18" charset="0"/>
              </a:rPr>
              <a:t>educational/scholarly resources.</a:t>
            </a:r>
            <a:endParaRPr lang="en-US" dirty="0">
              <a:latin typeface="Times New Roman" panose="02020603050405020304" pitchFamily="18" charset="0"/>
              <a:cs typeface="Times New Roman" panose="02020603050405020304" pitchFamily="18" charset="0"/>
            </a:endParaRPr>
          </a:p>
          <a:p>
            <a:pPr>
              <a:buClr>
                <a:schemeClr val="accent6">
                  <a:lumMod val="50000"/>
                </a:schemeClr>
              </a:buClr>
            </a:pPr>
            <a:r>
              <a:rPr lang="en-US" dirty="0">
                <a:latin typeface="Times New Roman" panose="02020603050405020304" pitchFamily="18" charset="0"/>
                <a:cs typeface="Times New Roman" panose="02020603050405020304" pitchFamily="18" charset="0"/>
              </a:rPr>
              <a:t>Presentation on access to content on </a:t>
            </a:r>
            <a:r>
              <a:rPr lang="en-US" dirty="0" smtClean="0">
                <a:latin typeface="Times New Roman" panose="02020603050405020304" pitchFamily="18" charset="0"/>
                <a:cs typeface="Times New Roman" panose="02020603050405020304" pitchFamily="18" charset="0"/>
              </a:rPr>
              <a:t>Research4Life, </a:t>
            </a:r>
            <a:r>
              <a:rPr lang="en-US" dirty="0">
                <a:latin typeface="Times New Roman" panose="02020603050405020304" pitchFamily="18" charset="0"/>
                <a:cs typeface="Times New Roman" panose="02020603050405020304" pitchFamily="18" charset="0"/>
              </a:rPr>
              <a:t>an Open Access electronic </a:t>
            </a:r>
            <a:r>
              <a:rPr lang="en-US" dirty="0" smtClean="0">
                <a:latin typeface="Times New Roman" panose="02020603050405020304" pitchFamily="18" charset="0"/>
                <a:cs typeface="Times New Roman" panose="02020603050405020304" pitchFamily="18" charset="0"/>
              </a:rPr>
              <a:t>database.</a:t>
            </a:r>
            <a:endParaRPr lang="en-US"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7" name="Slide Number Placeholder 6"/>
          <p:cNvSpPr>
            <a:spLocks noGrp="1"/>
          </p:cNvSpPr>
          <p:nvPr>
            <p:ph type="sldNum" sz="quarter" idx="12"/>
          </p:nvPr>
        </p:nvSpPr>
        <p:spPr/>
        <p:txBody>
          <a:bodyPr/>
          <a:lstStyle/>
          <a:p>
            <a:fld id="{D1A02F51-68E8-4A58-A2DE-AF94332000A9}" type="slidenum">
              <a:rPr lang="en-US" smtClean="0"/>
              <a:t>7</a:t>
            </a:fld>
            <a:endParaRPr lang="en-US"/>
          </a:p>
        </p:txBody>
      </p:sp>
      <p:pic>
        <p:nvPicPr>
          <p:cNvPr id="8"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65160657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9225"/>
            <a:ext cx="12192000" cy="2876550"/>
          </a:xfrm>
          <a:gradFill flip="none" rotWithShape="1">
            <a:gsLst>
              <a:gs pos="0">
                <a:schemeClr val="accent6">
                  <a:alpha val="43000"/>
                  <a:lumMod val="100000"/>
                </a:schemeClr>
              </a:gs>
              <a:gs pos="100000">
                <a:schemeClr val="bg1">
                  <a:alpha val="36000"/>
                  <a:lumMod val="0"/>
                  <a:lumOff val="100000"/>
                </a:schemeClr>
              </a:gs>
            </a:gsLst>
            <a:path path="circle">
              <a:fillToRect l="50000" t="50000" r="50000" b="50000"/>
            </a:path>
            <a:tileRect/>
          </a:gradFill>
        </p:spPr>
        <p:style>
          <a:lnRef idx="2">
            <a:schemeClr val="accent6"/>
          </a:lnRef>
          <a:fillRef idx="1">
            <a:schemeClr val="lt1"/>
          </a:fillRef>
          <a:effectRef idx="0">
            <a:schemeClr val="accent6"/>
          </a:effectRef>
          <a:fontRef idx="minor">
            <a:schemeClr val="dk1"/>
          </a:fontRef>
        </p:style>
        <p:txBody>
          <a:bodyPr>
            <a:noAutofit/>
          </a:bodyPr>
          <a:lstStyle/>
          <a:p>
            <a:pPr algn="ctr"/>
            <a:r>
              <a:rPr lang="en-US" dirty="0">
                <a:latin typeface="Times New Roman" panose="02020603050405020304" pitchFamily="18" charset="0"/>
                <a:cs typeface="Times New Roman" panose="02020603050405020304" pitchFamily="18" charset="0"/>
              </a:rPr>
              <a:t>Some photographs of the impact of </a:t>
            </a:r>
            <a:r>
              <a:rPr lang="en-US" dirty="0" smtClean="0">
                <a:latin typeface="Times New Roman" panose="02020603050405020304" pitchFamily="18" charset="0"/>
                <a:cs typeface="Times New Roman" panose="02020603050405020304" pitchFamily="18" charset="0"/>
              </a:rPr>
              <a:t>the climate </a:t>
            </a:r>
            <a:r>
              <a:rPr lang="en-US" dirty="0">
                <a:latin typeface="Times New Roman" panose="02020603050405020304" pitchFamily="18" charset="0"/>
                <a:cs typeface="Times New Roman" panose="02020603050405020304" pitchFamily="18" charset="0"/>
              </a:rPr>
              <a:t>crises in Ghana, including devastating effects of illegal mining activities on river bodies.</a:t>
            </a:r>
          </a:p>
        </p:txBody>
      </p:sp>
      <p:sp>
        <p:nvSpPr>
          <p:cNvPr id="6" name="Down Arrow 5"/>
          <p:cNvSpPr/>
          <p:nvPr/>
        </p:nvSpPr>
        <p:spPr>
          <a:xfrm>
            <a:off x="5381625" y="4286250"/>
            <a:ext cx="1447800" cy="1543050"/>
          </a:xfrm>
          <a:prstGeom prst="downArrow">
            <a:avLst/>
          </a:prstGeom>
          <a:solidFill>
            <a:schemeClr val="accent6">
              <a:lumMod val="20000"/>
              <a:lumOff val="80000"/>
            </a:schemeClr>
          </a:solidFill>
          <a:ln>
            <a:solidFill>
              <a:schemeClr val="accent6">
                <a:lumMod val="20000"/>
                <a:lumOff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48400"/>
            <a:ext cx="473075" cy="473075"/>
          </a:xfrm>
          <a:prstGeom prst="rect">
            <a:avLst/>
          </a:prstGeom>
        </p:spPr>
      </p:pic>
      <p:sp>
        <p:nvSpPr>
          <p:cNvPr id="3" name="Slide Number Placeholder 2"/>
          <p:cNvSpPr>
            <a:spLocks noGrp="1"/>
          </p:cNvSpPr>
          <p:nvPr>
            <p:ph type="sldNum" sz="quarter" idx="12"/>
          </p:nvPr>
        </p:nvSpPr>
        <p:spPr/>
        <p:txBody>
          <a:bodyPr/>
          <a:lstStyle/>
          <a:p>
            <a:fld id="{D1A02F51-68E8-4A58-A2DE-AF94332000A9}" type="slidenum">
              <a:rPr lang="en-US" smtClean="0"/>
              <a:t>8</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345912098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3866" y="659139"/>
            <a:ext cx="5534026" cy="3959535"/>
          </a:xfrm>
          <a:ln w="9525">
            <a:noFill/>
          </a:ln>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marL="0" indent="0" algn="just">
              <a:lnSpc>
                <a:spcPct val="110000"/>
              </a:lnSpc>
              <a:buNone/>
            </a:pPr>
            <a:r>
              <a:rPr lang="en-US" sz="2500" dirty="0">
                <a:latin typeface="Times New Roman" panose="02020603050405020304" pitchFamily="18" charset="0"/>
                <a:cs typeface="Times New Roman" panose="02020603050405020304" pitchFamily="18" charset="0"/>
              </a:rPr>
              <a:t>The fishing village of </a:t>
            </a:r>
            <a:r>
              <a:rPr lang="en-US" sz="2500" dirty="0" err="1">
                <a:solidFill>
                  <a:schemeClr val="bg2">
                    <a:lumMod val="10000"/>
                  </a:schemeClr>
                </a:solidFill>
                <a:latin typeface="Times New Roman" panose="02020603050405020304" pitchFamily="18" charset="0"/>
                <a:cs typeface="Times New Roman" panose="02020603050405020304" pitchFamily="18" charset="0"/>
              </a:rPr>
              <a:t>Totope</a:t>
            </a:r>
            <a:r>
              <a:rPr lang="en-US" sz="2500" dirty="0">
                <a:solidFill>
                  <a:schemeClr val="bg2">
                    <a:lumMod val="10000"/>
                  </a:schemeClr>
                </a:solidFill>
                <a:latin typeface="Times New Roman" panose="02020603050405020304" pitchFamily="18" charset="0"/>
                <a:cs typeface="Times New Roman" panose="02020603050405020304" pitchFamily="18" charset="0"/>
              </a:rPr>
              <a:t>, </a:t>
            </a:r>
            <a:r>
              <a:rPr lang="en-US" sz="2500" dirty="0" smtClean="0">
                <a:solidFill>
                  <a:schemeClr val="bg2">
                    <a:lumMod val="10000"/>
                  </a:schemeClr>
                </a:solidFill>
                <a:latin typeface="Times New Roman" panose="02020603050405020304" pitchFamily="18" charset="0"/>
                <a:cs typeface="Times New Roman" panose="02020603050405020304" pitchFamily="18" charset="0"/>
              </a:rPr>
              <a:t>Ada, </a:t>
            </a:r>
            <a:r>
              <a:rPr lang="en-US" sz="2500" dirty="0">
                <a:solidFill>
                  <a:schemeClr val="bg2">
                    <a:lumMod val="10000"/>
                  </a:schemeClr>
                </a:solidFill>
                <a:latin typeface="Times New Roman" panose="02020603050405020304" pitchFamily="18" charset="0"/>
                <a:cs typeface="Times New Roman" panose="02020603050405020304" pitchFamily="18" charset="0"/>
              </a:rPr>
              <a:t>in the Greater Accra Region</a:t>
            </a:r>
            <a:r>
              <a:rPr lang="en-US" sz="2500" dirty="0">
                <a:solidFill>
                  <a:srgbClr val="FF0000"/>
                </a:solidFill>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is disappearing as the rising sea and worsening coastal erosion bury buildings in sand. The villagers say they were once three miles from the sea. Here women sweep sand towards the sea in a forlorn attempt to prevent their homes from being buried completely.</a:t>
            </a:r>
          </a:p>
          <a:p>
            <a:pPr marL="0" indent="0">
              <a:lnSpc>
                <a:spcPct val="120000"/>
              </a:lnSpc>
              <a:buNone/>
            </a:pPr>
            <a:endParaRPr lang="en-US" sz="1600" b="1" dirty="0" smtClean="0">
              <a:solidFill>
                <a:schemeClr val="bg2">
                  <a:lumMod val="25000"/>
                </a:schemeClr>
              </a:solidFill>
              <a:latin typeface="Times New Roman" panose="02020603050405020304" pitchFamily="18" charset="0"/>
              <a:cs typeface="Times New Roman" panose="02020603050405020304" pitchFamily="18" charset="0"/>
            </a:endParaRPr>
          </a:p>
          <a:p>
            <a:pPr marL="0" indent="0">
              <a:lnSpc>
                <a:spcPct val="120000"/>
              </a:lnSpc>
              <a:buNone/>
            </a:pPr>
            <a:r>
              <a:rPr lang="en-US" sz="1600" b="1" dirty="0" smtClean="0">
                <a:solidFill>
                  <a:schemeClr val="bg2">
                    <a:lumMod val="25000"/>
                  </a:schemeClr>
                </a:solidFill>
                <a:latin typeface="Times New Roman" panose="02020603050405020304" pitchFamily="18" charset="0"/>
                <a:cs typeface="Times New Roman" panose="02020603050405020304" pitchFamily="18" charset="0"/>
              </a:rPr>
              <a:t>Photograph</a:t>
            </a:r>
            <a:r>
              <a:rPr lang="en-US" sz="1600" b="1"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err="1">
                <a:solidFill>
                  <a:schemeClr val="bg2">
                    <a:lumMod val="25000"/>
                  </a:schemeClr>
                </a:solidFill>
                <a:latin typeface="Times New Roman" panose="02020603050405020304" pitchFamily="18" charset="0"/>
                <a:cs typeface="Times New Roman" panose="02020603050405020304" pitchFamily="18" charset="0"/>
              </a:rPr>
              <a:t>Nyani</a:t>
            </a:r>
            <a:r>
              <a:rPr lang="en-US" sz="1600"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err="1">
                <a:solidFill>
                  <a:schemeClr val="bg2">
                    <a:lumMod val="25000"/>
                  </a:schemeClr>
                </a:solidFill>
                <a:latin typeface="Times New Roman" panose="02020603050405020304" pitchFamily="18" charset="0"/>
                <a:cs typeface="Times New Roman" panose="02020603050405020304" pitchFamily="18" charset="0"/>
              </a:rPr>
              <a:t>Quarmyne</a:t>
            </a:r>
            <a:r>
              <a:rPr lang="en-US" sz="1600" dirty="0">
                <a:solidFill>
                  <a:schemeClr val="bg2">
                    <a:lumMod val="25000"/>
                  </a:schemeClr>
                </a:solidFill>
                <a:latin typeface="Times New Roman" panose="02020603050405020304" pitchFamily="18" charset="0"/>
                <a:cs typeface="Times New Roman" panose="02020603050405020304" pitchFamily="18" charset="0"/>
              </a:rPr>
              <a:t>/</a:t>
            </a:r>
            <a:r>
              <a:rPr lang="en-US" sz="1600" dirty="0" err="1">
                <a:solidFill>
                  <a:schemeClr val="bg2">
                    <a:lumMod val="25000"/>
                  </a:schemeClr>
                </a:solidFill>
                <a:latin typeface="Times New Roman" panose="02020603050405020304" pitchFamily="18" charset="0"/>
                <a:cs typeface="Times New Roman" panose="02020603050405020304" pitchFamily="18" charset="0"/>
              </a:rPr>
              <a:t>Panos</a:t>
            </a:r>
            <a:r>
              <a:rPr lang="en-US" sz="1600" dirty="0">
                <a:solidFill>
                  <a:schemeClr val="bg2">
                    <a:lumMod val="25000"/>
                  </a:schemeClr>
                </a:solidFill>
                <a:latin typeface="Times New Roman" panose="02020603050405020304" pitchFamily="18" charset="0"/>
                <a:cs typeface="Times New Roman" panose="02020603050405020304" pitchFamily="18" charset="0"/>
              </a:rPr>
              <a:t> Pictures</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b="1" dirty="0">
                <a:solidFill>
                  <a:schemeClr val="bg2">
                    <a:lumMod val="25000"/>
                  </a:schemeClr>
                </a:solidFill>
                <a:latin typeface="Times New Roman" panose="02020603050405020304" pitchFamily="18" charset="0"/>
                <a:cs typeface="Times New Roman" panose="02020603050405020304" pitchFamily="18" charset="0"/>
              </a:rPr>
              <a:t>Source: </a:t>
            </a:r>
            <a:r>
              <a:rPr lang="en-US" sz="1600" dirty="0">
                <a:solidFill>
                  <a:schemeClr val="bg2">
                    <a:lumMod val="25000"/>
                  </a:schemeClr>
                </a:solidFill>
                <a:latin typeface="Times New Roman" panose="02020603050405020304" pitchFamily="18" charset="0"/>
                <a:cs typeface="Times New Roman" panose="02020603050405020304" pitchFamily="18" charset="0"/>
              </a:rPr>
              <a:t>https://www.theguardian.com/global-development-professionals network/gallery/2016/</a:t>
            </a:r>
            <a:r>
              <a:rPr lang="en-US" sz="1600" dirty="0" err="1">
                <a:solidFill>
                  <a:schemeClr val="bg2">
                    <a:lumMod val="25000"/>
                  </a:schemeClr>
                </a:solidFill>
                <a:latin typeface="Times New Roman" panose="02020603050405020304" pitchFamily="18" charset="0"/>
                <a:cs typeface="Times New Roman" panose="02020603050405020304" pitchFamily="18" charset="0"/>
              </a:rPr>
              <a:t>oct</a:t>
            </a:r>
            <a:r>
              <a:rPr lang="en-US" sz="1600" dirty="0">
                <a:solidFill>
                  <a:schemeClr val="bg2">
                    <a:lumMod val="25000"/>
                  </a:schemeClr>
                </a:solidFill>
                <a:latin typeface="Times New Roman" panose="02020603050405020304" pitchFamily="18" charset="0"/>
                <a:cs typeface="Times New Roman" panose="02020603050405020304" pitchFamily="18" charset="0"/>
              </a:rPr>
              <a:t>/07/ghana-villages-destroyed-climate-change-in-pictures#img-1</a:t>
            </a:r>
            <a:br>
              <a:rPr lang="en-US" sz="1600" dirty="0">
                <a:solidFill>
                  <a:schemeClr val="bg2">
                    <a:lumMod val="25000"/>
                  </a:schemeClr>
                </a:solidFill>
                <a:latin typeface="Times New Roman" panose="02020603050405020304" pitchFamily="18" charset="0"/>
                <a:cs typeface="Times New Roman" panose="02020603050405020304" pitchFamily="18" charset="0"/>
              </a:rPr>
            </a:br>
            <a:r>
              <a:rPr lang="en-US" sz="1600" dirty="0" smtClean="0">
                <a:solidFill>
                  <a:schemeClr val="bg2">
                    <a:lumMod val="25000"/>
                  </a:schemeClr>
                </a:solidFill>
                <a:latin typeface="Times New Roman" panose="02020603050405020304" pitchFamily="18" charset="0"/>
                <a:cs typeface="Times New Roman" panose="02020603050405020304" pitchFamily="18" charset="0"/>
              </a:rPr>
              <a:t>A</a:t>
            </a:r>
            <a:r>
              <a:rPr lang="en-US" sz="1600" b="1" dirty="0" smtClean="0">
                <a:solidFill>
                  <a:schemeClr val="bg2">
                    <a:lumMod val="25000"/>
                  </a:schemeClr>
                </a:solidFill>
                <a:latin typeface="Times New Roman" panose="02020603050405020304" pitchFamily="18" charset="0"/>
                <a:cs typeface="Times New Roman" panose="02020603050405020304" pitchFamily="18" charset="0"/>
              </a:rPr>
              <a:t>ccessed</a:t>
            </a:r>
            <a:r>
              <a:rPr lang="en-US" sz="1600" b="1" dirty="0">
                <a:solidFill>
                  <a:schemeClr val="bg2">
                    <a:lumMod val="25000"/>
                  </a:schemeClr>
                </a:solidFill>
                <a:latin typeface="Times New Roman" panose="02020603050405020304" pitchFamily="18" charset="0"/>
                <a:cs typeface="Times New Roman" panose="02020603050405020304" pitchFamily="18" charset="0"/>
              </a:rPr>
              <a:t>: </a:t>
            </a:r>
            <a:r>
              <a:rPr lang="en-US" sz="1600" dirty="0">
                <a:solidFill>
                  <a:schemeClr val="bg2">
                    <a:lumMod val="25000"/>
                  </a:schemeClr>
                </a:solidFill>
                <a:latin typeface="Times New Roman" panose="02020603050405020304" pitchFamily="18" charset="0"/>
                <a:cs typeface="Times New Roman" panose="02020603050405020304" pitchFamily="18" charset="0"/>
              </a:rPr>
              <a:t>30th September, </a:t>
            </a:r>
            <a:r>
              <a:rPr lang="en-US" sz="1600" dirty="0" smtClean="0">
                <a:solidFill>
                  <a:schemeClr val="bg2">
                    <a:lumMod val="25000"/>
                  </a:schemeClr>
                </a:solidFill>
                <a:latin typeface="Times New Roman" panose="02020603050405020304" pitchFamily="18" charset="0"/>
                <a:cs typeface="Times New Roman" panose="02020603050405020304" pitchFamily="18" charset="0"/>
              </a:rPr>
              <a:t>2022.</a:t>
            </a:r>
            <a:endParaRPr lang="en-US" sz="1600"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224" y="659138"/>
            <a:ext cx="5948601" cy="395953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3800" y="6238874"/>
            <a:ext cx="473075" cy="4730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727" y="6308726"/>
            <a:ext cx="2651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624839" y="6367462"/>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800">
                <a:solidFill>
                  <a:prstClr val="black"/>
                </a:solidFill>
                <a:latin typeface="Arial" panose="020B0604020202020204" pitchFamily="34" charset="0"/>
              </a:rPr>
              <a:t>The University Library</a:t>
            </a:r>
          </a:p>
        </p:txBody>
      </p:sp>
      <p:sp>
        <p:nvSpPr>
          <p:cNvPr id="2" name="Slide Number Placeholder 1"/>
          <p:cNvSpPr>
            <a:spLocks noGrp="1"/>
          </p:cNvSpPr>
          <p:nvPr>
            <p:ph type="sldNum" sz="quarter" idx="12"/>
          </p:nvPr>
        </p:nvSpPr>
        <p:spPr/>
        <p:txBody>
          <a:bodyPr/>
          <a:lstStyle/>
          <a:p>
            <a:fld id="{D1A02F51-68E8-4A58-A2DE-AF94332000A9}" type="slidenum">
              <a:rPr lang="en-US" smtClean="0"/>
              <a:t>9</a:t>
            </a:fld>
            <a:endParaRPr lang="en-US"/>
          </a:p>
        </p:txBody>
      </p:sp>
      <p:sp>
        <p:nvSpPr>
          <p:cNvPr id="10" name="Footer Placeholder 9"/>
          <p:cNvSpPr>
            <a:spLocks noGrp="1"/>
          </p:cNvSpPr>
          <p:nvPr>
            <p:ph type="ftr" sz="quarter" idx="11"/>
          </p:nvPr>
        </p:nvSpPr>
        <p:spPr/>
        <p:txBody>
          <a:bodyPr/>
          <a:lstStyle/>
          <a:p>
            <a:r>
              <a:rPr lang="en-US" smtClean="0"/>
              <a:t>#OAWeek2022</a:t>
            </a:r>
            <a:endParaRPr lang="en-US"/>
          </a:p>
        </p:txBody>
      </p:sp>
    </p:spTree>
    <p:extLst>
      <p:ext uri="{BB962C8B-B14F-4D97-AF65-F5344CB8AC3E}">
        <p14:creationId xmlns:p14="http://schemas.microsoft.com/office/powerpoint/2010/main" val="257228665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1872</TotalTime>
  <Words>2787</Words>
  <Application>Microsoft Office PowerPoint</Application>
  <PresentationFormat>Widescreen</PresentationFormat>
  <Paragraphs>595</Paragraphs>
  <Slides>44</Slides>
  <Notes>2</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Calibri Light</vt:lpstr>
      <vt:lpstr>Times New Roman</vt:lpstr>
      <vt:lpstr>Office Theme</vt:lpstr>
      <vt:lpstr>PowerPoint Presentation</vt:lpstr>
      <vt:lpstr>Open Access Definition</vt:lpstr>
      <vt:lpstr>Significance of Open Access (OA)</vt:lpstr>
      <vt:lpstr>PowerPoint Presentation</vt:lpstr>
      <vt:lpstr>PowerPoint Presentation</vt:lpstr>
      <vt:lpstr>PowerPoint Presentation</vt:lpstr>
      <vt:lpstr>Sections of the presentation</vt:lpstr>
      <vt:lpstr>Some photographs of the impact of the climate crises in Ghana, including devastating effects of illegal mining activities on river bodies.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Kyirifi River at Awetieso</vt:lpstr>
      <vt:lpstr>Compilation of National Newspaper Articles  on the Environment and Illegal  Mining Activities</vt:lpstr>
      <vt:lpstr>Newspaper Articles on the Environment</vt:lpstr>
      <vt:lpstr>PowerPoint Presentation</vt:lpstr>
      <vt:lpstr>PowerPoint Presentation</vt:lpstr>
      <vt:lpstr>PowerPoint Presentation</vt:lpstr>
      <vt:lpstr>Newspaper Articles on Illegal Mining Activities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FREE ONLINE EDUCATIONAL PORTALS</vt:lpstr>
      <vt:lpstr>Free Online Educational Portals</vt:lpstr>
      <vt:lpstr>Free Online Educational Portals - cont’d</vt:lpstr>
      <vt:lpstr>Free Online Educational Portals - cont’d</vt:lpstr>
      <vt:lpstr>Free Online Educational Portals Cont’d</vt:lpstr>
      <vt:lpstr>Free Online Educational Portals - cont’d</vt:lpstr>
      <vt:lpstr>References</vt:lpstr>
      <vt:lpstr>   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Microsoft account</cp:lastModifiedBy>
  <cp:revision>664</cp:revision>
  <dcterms:created xsi:type="dcterms:W3CDTF">2022-08-23T16:38:36Z</dcterms:created>
  <dcterms:modified xsi:type="dcterms:W3CDTF">2023-06-06T10:49:18Z</dcterms:modified>
</cp:coreProperties>
</file>