
<file path=[Content_Types].xml><?xml version="1.0" encoding="utf-8"?>
<Types xmlns="http://schemas.openxmlformats.org/package/2006/content-types">
  <Default Extension="mp3" ContentType="audio/mpeg"/>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9" r:id="rId2"/>
    <p:sldId id="257" r:id="rId3"/>
    <p:sldId id="259" r:id="rId4"/>
    <p:sldId id="278" r:id="rId5"/>
    <p:sldId id="261" r:id="rId6"/>
    <p:sldId id="264" r:id="rId7"/>
    <p:sldId id="263" r:id="rId8"/>
    <p:sldId id="275" r:id="rId9"/>
    <p:sldId id="276" r:id="rId10"/>
    <p:sldId id="277" r:id="rId11"/>
    <p:sldId id="260" r:id="rId12"/>
    <p:sldId id="273" r:id="rId13"/>
    <p:sldId id="268" r:id="rId14"/>
    <p:sldId id="265" r:id="rId15"/>
    <p:sldId id="266" r:id="rId16"/>
    <p:sldId id="271" r:id="rId17"/>
    <p:sldId id="274" r:id="rId18"/>
    <p:sldId id="28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113" d="100"/>
          <a:sy n="113" d="100"/>
        </p:scale>
        <p:origin x="25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5CE743-5906-4339-8379-A14A615D2343}" type="datetimeFigureOut">
              <a:rPr lang="en-US" smtClean="0"/>
              <a:t>6/7/2023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A32AB0-48E2-49D5-AB4A-792297523006}" type="slidenum">
              <a:rPr lang="en-US" smtClean="0"/>
              <a:t>‹#›</a:t>
            </a:fld>
            <a:endParaRPr lang="en-US"/>
          </a:p>
        </p:txBody>
      </p:sp>
    </p:spTree>
    <p:extLst>
      <p:ext uri="{BB962C8B-B14F-4D97-AF65-F5344CB8AC3E}">
        <p14:creationId xmlns:p14="http://schemas.microsoft.com/office/powerpoint/2010/main" val="1461311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4B59FC-04C0-4438-91AB-A5C2815E74EE}"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520424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4C1E0A4-A01D-420E-B03B-D6F4917F2F06}" type="datetime1">
              <a:rPr lang="en-GB" smtClean="0"/>
              <a:t>07/06/2023</a:t>
            </a:fld>
            <a:endParaRPr lang="en-GB" dirty="0"/>
          </a:p>
        </p:txBody>
      </p:sp>
      <p:sp>
        <p:nvSpPr>
          <p:cNvPr id="5" name="Footer Placeholder 4"/>
          <p:cNvSpPr>
            <a:spLocks noGrp="1"/>
          </p:cNvSpPr>
          <p:nvPr>
            <p:ph type="ftr" sz="quarter" idx="11"/>
          </p:nvPr>
        </p:nvSpPr>
        <p:spPr/>
        <p:txBody>
          <a:bodyPr/>
          <a:lstStyle/>
          <a:p>
            <a:r>
              <a:rPr lang="en-GB" smtClean="0"/>
              <a:t>International Archives Week 2023</a:t>
            </a:r>
            <a:endParaRPr lang="en-GB" dirty="0"/>
          </a:p>
        </p:txBody>
      </p:sp>
      <p:sp>
        <p:nvSpPr>
          <p:cNvPr id="6" name="Slide Number Placeholder 5"/>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1572652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DDD211-01A8-4775-911E-790D4982C2FF}" type="datetime1">
              <a:rPr lang="en-GB" smtClean="0"/>
              <a:t>07/06/2023</a:t>
            </a:fld>
            <a:endParaRPr lang="en-GB" dirty="0"/>
          </a:p>
        </p:txBody>
      </p:sp>
      <p:sp>
        <p:nvSpPr>
          <p:cNvPr id="5" name="Footer Placeholder 4"/>
          <p:cNvSpPr>
            <a:spLocks noGrp="1"/>
          </p:cNvSpPr>
          <p:nvPr>
            <p:ph type="ftr" sz="quarter" idx="11"/>
          </p:nvPr>
        </p:nvSpPr>
        <p:spPr/>
        <p:txBody>
          <a:bodyPr/>
          <a:lstStyle/>
          <a:p>
            <a:r>
              <a:rPr lang="en-GB" smtClean="0"/>
              <a:t>International Archives Week 2023</a:t>
            </a:r>
            <a:endParaRPr lang="en-GB" dirty="0"/>
          </a:p>
        </p:txBody>
      </p:sp>
      <p:sp>
        <p:nvSpPr>
          <p:cNvPr id="6" name="Slide Number Placeholder 5"/>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16823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8970C1-EF2C-4539-8A28-E2F2DCE2535D}" type="datetime1">
              <a:rPr lang="en-GB" smtClean="0"/>
              <a:t>07/06/2023</a:t>
            </a:fld>
            <a:endParaRPr lang="en-GB" dirty="0"/>
          </a:p>
        </p:txBody>
      </p:sp>
      <p:sp>
        <p:nvSpPr>
          <p:cNvPr id="5" name="Footer Placeholder 4"/>
          <p:cNvSpPr>
            <a:spLocks noGrp="1"/>
          </p:cNvSpPr>
          <p:nvPr>
            <p:ph type="ftr" sz="quarter" idx="11"/>
          </p:nvPr>
        </p:nvSpPr>
        <p:spPr/>
        <p:txBody>
          <a:bodyPr/>
          <a:lstStyle/>
          <a:p>
            <a:r>
              <a:rPr lang="en-GB" smtClean="0"/>
              <a:t>International Archives Week 2023</a:t>
            </a:r>
            <a:endParaRPr lang="en-GB" dirty="0"/>
          </a:p>
        </p:txBody>
      </p:sp>
      <p:sp>
        <p:nvSpPr>
          <p:cNvPr id="6" name="Slide Number Placeholder 5"/>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1535659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90EBAA-A963-4C11-B627-A988F8885FBE}" type="datetime1">
              <a:rPr lang="en-GB" smtClean="0"/>
              <a:t>07/06/2023</a:t>
            </a:fld>
            <a:endParaRPr lang="en-GB" dirty="0"/>
          </a:p>
        </p:txBody>
      </p:sp>
      <p:sp>
        <p:nvSpPr>
          <p:cNvPr id="5" name="Footer Placeholder 4"/>
          <p:cNvSpPr>
            <a:spLocks noGrp="1"/>
          </p:cNvSpPr>
          <p:nvPr>
            <p:ph type="ftr" sz="quarter" idx="11"/>
          </p:nvPr>
        </p:nvSpPr>
        <p:spPr/>
        <p:txBody>
          <a:bodyPr/>
          <a:lstStyle/>
          <a:p>
            <a:r>
              <a:rPr lang="en-GB" smtClean="0"/>
              <a:t>International Archives Week 2023</a:t>
            </a:r>
            <a:endParaRPr lang="en-GB" dirty="0"/>
          </a:p>
        </p:txBody>
      </p:sp>
      <p:sp>
        <p:nvSpPr>
          <p:cNvPr id="6" name="Slide Number Placeholder 5"/>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1902704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31ADE8-A38F-4A54-8E57-F8340C2379C1}" type="datetime1">
              <a:rPr lang="en-GB" smtClean="0"/>
              <a:t>07/06/2023</a:t>
            </a:fld>
            <a:endParaRPr lang="en-GB" dirty="0"/>
          </a:p>
        </p:txBody>
      </p:sp>
      <p:sp>
        <p:nvSpPr>
          <p:cNvPr id="5" name="Footer Placeholder 4"/>
          <p:cNvSpPr>
            <a:spLocks noGrp="1"/>
          </p:cNvSpPr>
          <p:nvPr>
            <p:ph type="ftr" sz="quarter" idx="11"/>
          </p:nvPr>
        </p:nvSpPr>
        <p:spPr/>
        <p:txBody>
          <a:bodyPr/>
          <a:lstStyle/>
          <a:p>
            <a:r>
              <a:rPr lang="en-GB" smtClean="0"/>
              <a:t>International Archives Week 2023</a:t>
            </a:r>
            <a:endParaRPr lang="en-GB" dirty="0"/>
          </a:p>
        </p:txBody>
      </p:sp>
      <p:sp>
        <p:nvSpPr>
          <p:cNvPr id="6" name="Slide Number Placeholder 5"/>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292281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4BBE57D-14B0-4C42-8EAE-828A1F767154}" type="datetime1">
              <a:rPr lang="en-GB" smtClean="0"/>
              <a:t>07/06/2023</a:t>
            </a:fld>
            <a:endParaRPr lang="en-GB" dirty="0"/>
          </a:p>
        </p:txBody>
      </p:sp>
      <p:sp>
        <p:nvSpPr>
          <p:cNvPr id="6" name="Footer Placeholder 5"/>
          <p:cNvSpPr>
            <a:spLocks noGrp="1"/>
          </p:cNvSpPr>
          <p:nvPr>
            <p:ph type="ftr" sz="quarter" idx="11"/>
          </p:nvPr>
        </p:nvSpPr>
        <p:spPr/>
        <p:txBody>
          <a:bodyPr/>
          <a:lstStyle/>
          <a:p>
            <a:r>
              <a:rPr lang="en-GB" smtClean="0"/>
              <a:t>International Archives Week 2023</a:t>
            </a:r>
            <a:endParaRPr lang="en-GB" dirty="0"/>
          </a:p>
        </p:txBody>
      </p:sp>
      <p:sp>
        <p:nvSpPr>
          <p:cNvPr id="7" name="Slide Number Placeholder 6"/>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2718856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A59A648-C1D2-4FE1-8256-13C7F4BD7864}" type="datetime1">
              <a:rPr lang="en-GB" smtClean="0"/>
              <a:t>07/06/2023</a:t>
            </a:fld>
            <a:endParaRPr lang="en-GB" dirty="0"/>
          </a:p>
        </p:txBody>
      </p:sp>
      <p:sp>
        <p:nvSpPr>
          <p:cNvPr id="8" name="Footer Placeholder 7"/>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8"/>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454693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E5C4BAC-4379-4EF1-85AD-72E4E6D715F7}" type="datetime1">
              <a:rPr lang="en-GB" smtClean="0"/>
              <a:t>07/06/2023</a:t>
            </a:fld>
            <a:endParaRPr lang="en-GB" dirty="0"/>
          </a:p>
        </p:txBody>
      </p:sp>
      <p:sp>
        <p:nvSpPr>
          <p:cNvPr id="4" name="Footer Placeholder 3"/>
          <p:cNvSpPr>
            <a:spLocks noGrp="1"/>
          </p:cNvSpPr>
          <p:nvPr>
            <p:ph type="ftr" sz="quarter" idx="11"/>
          </p:nvPr>
        </p:nvSpPr>
        <p:spPr/>
        <p:txBody>
          <a:bodyPr/>
          <a:lstStyle/>
          <a:p>
            <a:r>
              <a:rPr lang="en-GB" smtClean="0"/>
              <a:t>International Archives Week 2023</a:t>
            </a:r>
            <a:endParaRPr lang="en-GB" dirty="0"/>
          </a:p>
        </p:txBody>
      </p:sp>
      <p:sp>
        <p:nvSpPr>
          <p:cNvPr id="5" name="Slide Number Placeholder 4"/>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302844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4C0C9-8887-41F7-8916-8694F7F5CE5F}" type="datetime1">
              <a:rPr lang="en-GB" smtClean="0"/>
              <a:t>07/06/2023</a:t>
            </a:fld>
            <a:endParaRPr lang="en-GB" dirty="0"/>
          </a:p>
        </p:txBody>
      </p:sp>
      <p:sp>
        <p:nvSpPr>
          <p:cNvPr id="3" name="Footer Placeholder 2"/>
          <p:cNvSpPr>
            <a:spLocks noGrp="1"/>
          </p:cNvSpPr>
          <p:nvPr>
            <p:ph type="ftr" sz="quarter" idx="11"/>
          </p:nvPr>
        </p:nvSpPr>
        <p:spPr/>
        <p:txBody>
          <a:bodyPr/>
          <a:lstStyle/>
          <a:p>
            <a:r>
              <a:rPr lang="en-GB" smtClean="0"/>
              <a:t>International Archives Week 2023</a:t>
            </a:r>
            <a:endParaRPr lang="en-GB" dirty="0"/>
          </a:p>
        </p:txBody>
      </p:sp>
      <p:sp>
        <p:nvSpPr>
          <p:cNvPr id="4" name="Slide Number Placeholder 3"/>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2134145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CCBB62-BD78-458A-AB37-C1EB6FFC467B}" type="datetime1">
              <a:rPr lang="en-GB" smtClean="0"/>
              <a:t>07/06/2023</a:t>
            </a:fld>
            <a:endParaRPr lang="en-GB" dirty="0"/>
          </a:p>
        </p:txBody>
      </p:sp>
      <p:sp>
        <p:nvSpPr>
          <p:cNvPr id="6" name="Footer Placeholder 5"/>
          <p:cNvSpPr>
            <a:spLocks noGrp="1"/>
          </p:cNvSpPr>
          <p:nvPr>
            <p:ph type="ftr" sz="quarter" idx="11"/>
          </p:nvPr>
        </p:nvSpPr>
        <p:spPr/>
        <p:txBody>
          <a:bodyPr/>
          <a:lstStyle/>
          <a:p>
            <a:r>
              <a:rPr lang="en-GB" smtClean="0"/>
              <a:t>International Archives Week 2023</a:t>
            </a:r>
            <a:endParaRPr lang="en-GB" dirty="0"/>
          </a:p>
        </p:txBody>
      </p:sp>
      <p:sp>
        <p:nvSpPr>
          <p:cNvPr id="7" name="Slide Number Placeholder 6"/>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2744631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F2841C-61C8-4582-827F-32C1432B15CF}" type="datetime1">
              <a:rPr lang="en-GB" smtClean="0"/>
              <a:t>07/06/2023</a:t>
            </a:fld>
            <a:endParaRPr lang="en-GB" dirty="0"/>
          </a:p>
        </p:txBody>
      </p:sp>
      <p:sp>
        <p:nvSpPr>
          <p:cNvPr id="6" name="Footer Placeholder 5"/>
          <p:cNvSpPr>
            <a:spLocks noGrp="1"/>
          </p:cNvSpPr>
          <p:nvPr>
            <p:ph type="ftr" sz="quarter" idx="11"/>
          </p:nvPr>
        </p:nvSpPr>
        <p:spPr/>
        <p:txBody>
          <a:bodyPr/>
          <a:lstStyle/>
          <a:p>
            <a:r>
              <a:rPr lang="en-GB" smtClean="0"/>
              <a:t>International Archives Week 2023</a:t>
            </a:r>
            <a:endParaRPr lang="en-GB" dirty="0"/>
          </a:p>
        </p:txBody>
      </p:sp>
      <p:sp>
        <p:nvSpPr>
          <p:cNvPr id="7" name="Slide Number Placeholder 6"/>
          <p:cNvSpPr>
            <a:spLocks noGrp="1"/>
          </p:cNvSpPr>
          <p:nvPr>
            <p:ph type="sldNum" sz="quarter" idx="12"/>
          </p:nvPr>
        </p:nvSpPr>
        <p:spPr/>
        <p:txBody>
          <a:bodyPr/>
          <a:lstStyle/>
          <a:p>
            <a:fld id="{6164BE8C-EBD9-4ED6-840B-C5DD780A91A5}" type="slidenum">
              <a:rPr lang="en-GB" smtClean="0"/>
              <a:t>‹#›</a:t>
            </a:fld>
            <a:endParaRPr lang="en-GB" dirty="0"/>
          </a:p>
        </p:txBody>
      </p:sp>
    </p:spTree>
    <p:extLst>
      <p:ext uri="{BB962C8B-B14F-4D97-AF65-F5344CB8AC3E}">
        <p14:creationId xmlns:p14="http://schemas.microsoft.com/office/powerpoint/2010/main" val="178799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78931-5729-4EE0-8EB3-B4E2B0EDE26E}" type="datetime1">
              <a:rPr lang="en-GB" smtClean="0"/>
              <a:t>07/06/2023</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International Archives Week 2023</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64BE8C-EBD9-4ED6-840B-C5DD780A91A5}" type="slidenum">
              <a:rPr lang="en-GB" smtClean="0"/>
              <a:t>‹#›</a:t>
            </a:fld>
            <a:endParaRPr lang="en-GB" dirty="0"/>
          </a:p>
        </p:txBody>
      </p:sp>
    </p:spTree>
    <p:extLst>
      <p:ext uri="{BB962C8B-B14F-4D97-AF65-F5344CB8AC3E}">
        <p14:creationId xmlns:p14="http://schemas.microsoft.com/office/powerpoint/2010/main" val="3997917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7000">
              <a:schemeClr val="accent1">
                <a:lumMod val="5000"/>
                <a:lumOff val="95000"/>
              </a:schemeClr>
            </a:gs>
            <a:gs pos="0">
              <a:schemeClr val="accent6">
                <a:lumMod val="60000"/>
                <a:lumOff val="40000"/>
                <a:alpha val="66000"/>
              </a:schemeClr>
            </a:gs>
          </a:gsLst>
          <a:lin ang="7200000" scaled="0"/>
        </a:gradFill>
        <a:effectLst/>
      </p:bgPr>
    </p:bg>
    <p:spTree>
      <p:nvGrpSpPr>
        <p:cNvPr id="1" name=""/>
        <p:cNvGrpSpPr/>
        <p:nvPr/>
      </p:nvGrpSpPr>
      <p:grpSpPr>
        <a:xfrm>
          <a:off x="0" y="0"/>
          <a:ext cx="0" cy="0"/>
          <a:chOff x="0" y="0"/>
          <a:chExt cx="0" cy="0"/>
        </a:xfrm>
      </p:grpSpPr>
      <p:sp>
        <p:nvSpPr>
          <p:cNvPr id="5" name="Title 1"/>
          <p:cNvSpPr txBox="1">
            <a:spLocks/>
          </p:cNvSpPr>
          <p:nvPr/>
        </p:nvSpPr>
        <p:spPr>
          <a:xfrm>
            <a:off x="764059" y="2833336"/>
            <a:ext cx="11036514" cy="995071"/>
          </a:xfrm>
          <a:prstGeom prst="rect">
            <a:avLst/>
          </a:prstGeom>
          <a:gradFill>
            <a:gsLst>
              <a:gs pos="0">
                <a:schemeClr val="accent1">
                  <a:lumMod val="5000"/>
                  <a:lumOff val="95000"/>
                  <a:alpha val="38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100" b="1" dirty="0">
                <a:solidFill>
                  <a:schemeClr val="accent6">
                    <a:lumMod val="50000"/>
                  </a:schemeClr>
                </a:solidFill>
                <a:latin typeface="Times New Roman" panose="02020603050405020304" pitchFamily="18" charset="0"/>
                <a:cs typeface="Times New Roman" panose="02020603050405020304" pitchFamily="18" charset="0"/>
              </a:rPr>
              <a:t>#</a:t>
            </a:r>
            <a:r>
              <a:rPr lang="en-GB" sz="3100" b="1" dirty="0" err="1">
                <a:solidFill>
                  <a:schemeClr val="accent6">
                    <a:lumMod val="50000"/>
                  </a:schemeClr>
                </a:solidFill>
                <a:latin typeface="Times New Roman" panose="02020603050405020304" pitchFamily="18" charset="0"/>
                <a:cs typeface="Times New Roman" panose="02020603050405020304" pitchFamily="18" charset="0"/>
              </a:rPr>
              <a:t>ArchivesUnited</a:t>
            </a:r>
            <a:r>
              <a:rPr lang="en-GB" sz="3100" b="1" dirty="0">
                <a:solidFill>
                  <a:schemeClr val="accent6">
                    <a:lumMod val="50000"/>
                  </a:schemeClr>
                </a:solidFill>
                <a:latin typeface="Times New Roman" panose="02020603050405020304" pitchFamily="18" charset="0"/>
                <a:cs typeface="Times New Roman" panose="02020603050405020304" pitchFamily="18" charset="0"/>
              </a:rPr>
              <a:t>: The Life of a Pioneer </a:t>
            </a:r>
            <a:r>
              <a:rPr lang="en-GB" sz="3100" b="1" dirty="0" smtClean="0">
                <a:solidFill>
                  <a:schemeClr val="accent6">
                    <a:lumMod val="50000"/>
                  </a:schemeClr>
                </a:solidFill>
                <a:latin typeface="Times New Roman" panose="02020603050405020304" pitchFamily="18" charset="0"/>
                <a:cs typeface="Times New Roman" panose="02020603050405020304" pitchFamily="18" charset="0"/>
              </a:rPr>
              <a:t>from </a:t>
            </a:r>
            <a:r>
              <a:rPr lang="en-GB" sz="3100" b="1" dirty="0">
                <a:solidFill>
                  <a:schemeClr val="accent6">
                    <a:lumMod val="50000"/>
                  </a:schemeClr>
                </a:solidFill>
                <a:latin typeface="Times New Roman" panose="02020603050405020304" pitchFamily="18" charset="0"/>
                <a:cs typeface="Times New Roman" panose="02020603050405020304" pitchFamily="18" charset="0"/>
              </a:rPr>
              <a:t>o</a:t>
            </a:r>
            <a:r>
              <a:rPr lang="en-GB" sz="3100" b="1" dirty="0" smtClean="0">
                <a:solidFill>
                  <a:schemeClr val="accent6">
                    <a:lumMod val="50000"/>
                  </a:schemeClr>
                </a:solidFill>
                <a:latin typeface="Times New Roman" panose="02020603050405020304" pitchFamily="18" charset="0"/>
                <a:cs typeface="Times New Roman" panose="02020603050405020304" pitchFamily="18" charset="0"/>
              </a:rPr>
              <a:t>ur </a:t>
            </a:r>
            <a:r>
              <a:rPr lang="en-GB" sz="3100" b="1" dirty="0">
                <a:solidFill>
                  <a:schemeClr val="accent6">
                    <a:lumMod val="50000"/>
                  </a:schemeClr>
                </a:solidFill>
                <a:latin typeface="Times New Roman" panose="02020603050405020304" pitchFamily="18" charset="0"/>
                <a:cs typeface="Times New Roman" panose="02020603050405020304" pitchFamily="18" charset="0"/>
              </a:rPr>
              <a:t>Institutional Archives</a:t>
            </a:r>
          </a:p>
        </p:txBody>
      </p:sp>
      <p:sp>
        <p:nvSpPr>
          <p:cNvPr id="9" name="Title 1"/>
          <p:cNvSpPr txBox="1">
            <a:spLocks/>
          </p:cNvSpPr>
          <p:nvPr/>
        </p:nvSpPr>
        <p:spPr>
          <a:xfrm>
            <a:off x="751359" y="4470619"/>
            <a:ext cx="6470708" cy="1654295"/>
          </a:xfrm>
          <a:prstGeom prst="rect">
            <a:avLst/>
          </a:prstGeom>
          <a:gradFill>
            <a:gsLst>
              <a:gs pos="0">
                <a:schemeClr val="accent1">
                  <a:lumMod val="5000"/>
                  <a:lumOff val="95000"/>
                  <a:alpha val="26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800" b="1" dirty="0" smtClean="0">
                <a:solidFill>
                  <a:srgbClr val="70AD47">
                    <a:lumMod val="75000"/>
                  </a:srgbClr>
                </a:solidFill>
                <a:latin typeface="Times New Roman" panose="02020603050405020304" pitchFamily="18" charset="0"/>
                <a:cs typeface="Times New Roman" panose="02020603050405020304" pitchFamily="18" charset="0"/>
              </a:rPr>
              <a:t>TEAM MEMBERS</a:t>
            </a:r>
          </a:p>
          <a:p>
            <a:pPr algn="l"/>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Abigail E </a:t>
            </a:r>
            <a:r>
              <a:rPr lang="en-US" sz="1600" dirty="0" err="1" smtClean="0">
                <a:solidFill>
                  <a:prstClr val="black">
                    <a:lumMod val="75000"/>
                    <a:lumOff val="25000"/>
                  </a:prstClr>
                </a:solidFill>
                <a:latin typeface="Times New Roman" panose="02020603050405020304" pitchFamily="18" charset="0"/>
                <a:cs typeface="Times New Roman" panose="02020603050405020304" pitchFamily="18" charset="0"/>
              </a:rPr>
              <a:t>Tadimie</a:t>
            </a:r>
            <a: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t/>
            </a:r>
            <a:b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br>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Emmanuel A </a:t>
            </a:r>
            <a:r>
              <a:rPr lang="en-US" sz="1600" dirty="0" err="1">
                <a:solidFill>
                  <a:prstClr val="black">
                    <a:lumMod val="75000"/>
                    <a:lumOff val="25000"/>
                  </a:prstClr>
                </a:solidFill>
                <a:latin typeface="Times New Roman" panose="02020603050405020304" pitchFamily="18" charset="0"/>
                <a:cs typeface="Times New Roman" panose="02020603050405020304" pitchFamily="18" charset="0"/>
              </a:rPr>
              <a:t>Ofori</a:t>
            </a:r>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 </a:t>
            </a:r>
          </a:p>
          <a:p>
            <a:pPr algn="l"/>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Ernest E Davies </a:t>
            </a:r>
          </a:p>
          <a:p>
            <a:pPr algn="l"/>
            <a: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t>Jonathan A </a:t>
            </a:r>
            <a:r>
              <a:rPr lang="en-US" sz="1600" dirty="0" err="1" smtClean="0">
                <a:solidFill>
                  <a:prstClr val="black">
                    <a:lumMod val="75000"/>
                    <a:lumOff val="25000"/>
                  </a:prstClr>
                </a:solidFill>
                <a:latin typeface="Times New Roman" panose="02020603050405020304" pitchFamily="18" charset="0"/>
                <a:cs typeface="Times New Roman" panose="02020603050405020304" pitchFamily="18" charset="0"/>
              </a:rPr>
              <a:t>Dotse</a:t>
            </a:r>
            <a: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t> </a:t>
            </a:r>
            <a:b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br>
            <a:r>
              <a:rPr lang="en-US" sz="1600" dirty="0" err="1" smtClean="0">
                <a:solidFill>
                  <a:prstClr val="black">
                    <a:lumMod val="75000"/>
                    <a:lumOff val="25000"/>
                  </a:prstClr>
                </a:solidFill>
                <a:latin typeface="Times New Roman" panose="02020603050405020304" pitchFamily="18" charset="0"/>
                <a:cs typeface="Times New Roman" panose="02020603050405020304" pitchFamily="18" charset="0"/>
              </a:rPr>
              <a:t>Kojo</a:t>
            </a:r>
            <a:r>
              <a:rPr lang="en-US" sz="1600" dirty="0" smtClean="0">
                <a:solidFill>
                  <a:prstClr val="black">
                    <a:lumMod val="75000"/>
                    <a:lumOff val="25000"/>
                  </a:prstClr>
                </a:solidFill>
                <a:latin typeface="Times New Roman" panose="02020603050405020304" pitchFamily="18" charset="0"/>
                <a:cs typeface="Times New Roman" panose="02020603050405020304" pitchFamily="18" charset="0"/>
              </a:rPr>
              <a:t> O </a:t>
            </a:r>
            <a:r>
              <a:rPr lang="en-US" sz="1600" dirty="0" err="1" smtClean="0">
                <a:solidFill>
                  <a:prstClr val="black">
                    <a:lumMod val="75000"/>
                    <a:lumOff val="25000"/>
                  </a:prstClr>
                </a:solidFill>
                <a:latin typeface="Times New Roman" panose="02020603050405020304" pitchFamily="18" charset="0"/>
                <a:cs typeface="Times New Roman" panose="02020603050405020304" pitchFamily="18" charset="0"/>
              </a:rPr>
              <a:t>Obeng</a:t>
            </a:r>
            <a:endParaRPr lang="en-US" sz="1600" dirty="0">
              <a:solidFill>
                <a:prstClr val="black">
                  <a:lumMod val="75000"/>
                  <a:lumOff val="25000"/>
                </a:prstClr>
              </a:solidFill>
              <a:latin typeface="Times New Roman" panose="02020603050405020304" pitchFamily="18" charset="0"/>
              <a:cs typeface="Times New Roman" panose="02020603050405020304" pitchFamily="18" charset="0"/>
            </a:endParaRPr>
          </a:p>
          <a:p>
            <a:pPr algn="l"/>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Korklu A </a:t>
            </a:r>
            <a:r>
              <a:rPr lang="en-US" sz="1600" dirty="0" err="1" smtClean="0">
                <a:solidFill>
                  <a:prstClr val="black">
                    <a:lumMod val="75000"/>
                    <a:lumOff val="25000"/>
                  </a:prstClr>
                </a:solidFill>
                <a:latin typeface="Times New Roman" panose="02020603050405020304" pitchFamily="18" charset="0"/>
                <a:cs typeface="Times New Roman" panose="02020603050405020304" pitchFamily="18" charset="0"/>
              </a:rPr>
              <a:t>Laryea</a:t>
            </a:r>
            <a:r>
              <a:rPr lang="en-US" sz="1600" dirty="0">
                <a:solidFill>
                  <a:prstClr val="black">
                    <a:lumMod val="75000"/>
                    <a:lumOff val="25000"/>
                  </a:prstClr>
                </a:solidFill>
                <a:latin typeface="Times New Roman" panose="02020603050405020304" pitchFamily="18" charset="0"/>
                <a:cs typeface="Times New Roman" panose="02020603050405020304" pitchFamily="18" charset="0"/>
              </a:rPr>
              <a:t> (Coordinator, Archives Committee)</a:t>
            </a:r>
          </a:p>
        </p:txBody>
      </p:sp>
      <p:sp>
        <p:nvSpPr>
          <p:cNvPr id="11" name="Title 1"/>
          <p:cNvSpPr txBox="1">
            <a:spLocks/>
          </p:cNvSpPr>
          <p:nvPr/>
        </p:nvSpPr>
        <p:spPr>
          <a:xfrm>
            <a:off x="1914189" y="519246"/>
            <a:ext cx="9886384" cy="655665"/>
          </a:xfrm>
          <a:prstGeom prst="rect">
            <a:avLst/>
          </a:prstGeom>
          <a:gradFill>
            <a:gsLst>
              <a:gs pos="0">
                <a:schemeClr val="accent1">
                  <a:alpha val="38000"/>
                  <a:lumMod val="0"/>
                  <a:lumOff val="100000"/>
                </a:schemeClr>
              </a:gs>
              <a:gs pos="100000">
                <a:schemeClr val="accent6">
                  <a:lumMod val="60000"/>
                  <a:lumOff val="40000"/>
                </a:schemeClr>
              </a:gs>
            </a:gsLst>
            <a:lin ang="7200000" scaled="0"/>
          </a:gradFill>
          <a:ln>
            <a:noFill/>
          </a:ln>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dirty="0" smtClean="0">
                <a:solidFill>
                  <a:prstClr val="black">
                    <a:lumMod val="85000"/>
                    <a:lumOff val="15000"/>
                  </a:prstClr>
                </a:solidFill>
                <a:latin typeface="Times New Roman" panose="02020603050405020304" pitchFamily="18" charset="0"/>
                <a:cs typeface="Times New Roman" panose="02020603050405020304" pitchFamily="18" charset="0"/>
              </a:rPr>
              <a:t>University of Mines &amp; Technology, </a:t>
            </a:r>
            <a:r>
              <a:rPr lang="en-US" sz="4000" dirty="0" err="1" smtClean="0">
                <a:solidFill>
                  <a:prstClr val="black">
                    <a:lumMod val="85000"/>
                    <a:lumOff val="15000"/>
                  </a:prstClr>
                </a:solidFill>
                <a:latin typeface="Times New Roman" panose="02020603050405020304" pitchFamily="18" charset="0"/>
                <a:cs typeface="Times New Roman" panose="02020603050405020304" pitchFamily="18" charset="0"/>
              </a:rPr>
              <a:t>Tarkwa</a:t>
            </a:r>
            <a:endParaRPr lang="en-US" sz="4000" dirty="0">
              <a:solidFill>
                <a:prstClr val="black">
                  <a:lumMod val="85000"/>
                  <a:lumOff val="15000"/>
                </a:prstClr>
              </a:solidFill>
              <a:latin typeface="Times New Roman" panose="02020603050405020304" pitchFamily="18" charset="0"/>
              <a:cs typeface="Times New Roman" panose="02020603050405020304" pitchFamily="18" charset="0"/>
            </a:endParaRPr>
          </a:p>
        </p:txBody>
      </p:sp>
      <p:sp>
        <p:nvSpPr>
          <p:cNvPr id="12" name="Title 1"/>
          <p:cNvSpPr txBox="1">
            <a:spLocks/>
          </p:cNvSpPr>
          <p:nvPr/>
        </p:nvSpPr>
        <p:spPr>
          <a:xfrm>
            <a:off x="751359" y="1978712"/>
            <a:ext cx="11049214" cy="744928"/>
          </a:xfrm>
          <a:prstGeom prst="rect">
            <a:avLst/>
          </a:prstGeom>
          <a:gradFill>
            <a:gsLst>
              <a:gs pos="0">
                <a:schemeClr val="accent1">
                  <a:lumMod val="5000"/>
                  <a:lumOff val="95000"/>
                  <a:alpha val="38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dirty="0" smtClean="0">
                <a:solidFill>
                  <a:prstClr val="black">
                    <a:lumMod val="85000"/>
                    <a:lumOff val="15000"/>
                  </a:prstClr>
                </a:solidFill>
                <a:latin typeface="Times New Roman" panose="02020603050405020304" pitchFamily="18" charset="0"/>
                <a:cs typeface="Times New Roman" panose="02020603050405020304" pitchFamily="18" charset="0"/>
              </a:rPr>
              <a:t>INTERNATIONAL ARCHIVES WEEK</a:t>
            </a:r>
            <a:endParaRPr lang="en-US" sz="4000" dirty="0">
              <a:solidFill>
                <a:prstClr val="black">
                  <a:lumMod val="85000"/>
                  <a:lumOff val="15000"/>
                </a:prstClr>
              </a:solidFill>
              <a:latin typeface="Times New Roman" panose="02020603050405020304" pitchFamily="18" charset="0"/>
              <a:cs typeface="Times New Roman" panose="02020603050405020304" pitchFamily="18" charset="0"/>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607" y="477217"/>
            <a:ext cx="1449752" cy="1439924"/>
          </a:xfrm>
          <a:prstGeom prst="rect">
            <a:avLst/>
          </a:prstGeom>
        </p:spPr>
      </p:pic>
      <p:sp>
        <p:nvSpPr>
          <p:cNvPr id="18" name="Title 1"/>
          <p:cNvSpPr txBox="1">
            <a:spLocks/>
          </p:cNvSpPr>
          <p:nvPr/>
        </p:nvSpPr>
        <p:spPr>
          <a:xfrm>
            <a:off x="764059" y="4013303"/>
            <a:ext cx="6458008" cy="378295"/>
          </a:xfrm>
          <a:prstGeom prst="rect">
            <a:avLst/>
          </a:prstGeom>
          <a:gradFill>
            <a:gsLst>
              <a:gs pos="0">
                <a:schemeClr val="accent1">
                  <a:lumMod val="5000"/>
                  <a:lumOff val="95000"/>
                  <a:alpha val="38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000" dirty="0">
                <a:latin typeface="Times New Roman" panose="02020603050405020304" pitchFamily="18" charset="0"/>
                <a:cs typeface="Times New Roman" panose="02020603050405020304" pitchFamily="18" charset="0"/>
              </a:rPr>
              <a:t>5</a:t>
            </a:r>
            <a:r>
              <a:rPr lang="en-GB" sz="2000" baseline="30000" dirty="0">
                <a:latin typeface="Times New Roman" panose="02020603050405020304" pitchFamily="18" charset="0"/>
                <a:cs typeface="Times New Roman" panose="02020603050405020304" pitchFamily="18" charset="0"/>
              </a:rPr>
              <a:t>th</a:t>
            </a: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9</a:t>
            </a:r>
            <a:r>
              <a:rPr lang="en-GB" sz="2000" baseline="30000" dirty="0">
                <a:latin typeface="Times New Roman" panose="02020603050405020304" pitchFamily="18" charset="0"/>
                <a:cs typeface="Times New Roman" panose="02020603050405020304" pitchFamily="18" charset="0"/>
              </a:rPr>
              <a:t>th</a:t>
            </a:r>
            <a:r>
              <a:rPr lang="en-GB" sz="2000" dirty="0">
                <a:latin typeface="Times New Roman" panose="02020603050405020304" pitchFamily="18" charset="0"/>
                <a:cs typeface="Times New Roman" panose="02020603050405020304" pitchFamily="18" charset="0"/>
              </a:rPr>
              <a:t> June, 2023</a:t>
            </a:r>
          </a:p>
        </p:txBody>
      </p:sp>
      <p:sp>
        <p:nvSpPr>
          <p:cNvPr id="19" name="Title 1"/>
          <p:cNvSpPr txBox="1">
            <a:spLocks/>
          </p:cNvSpPr>
          <p:nvPr/>
        </p:nvSpPr>
        <p:spPr>
          <a:xfrm>
            <a:off x="1914189" y="1254095"/>
            <a:ext cx="9886384" cy="645433"/>
          </a:xfrm>
          <a:prstGeom prst="rect">
            <a:avLst/>
          </a:prstGeom>
          <a:gradFill>
            <a:gsLst>
              <a:gs pos="0">
                <a:schemeClr val="accent1">
                  <a:lumMod val="5000"/>
                  <a:lumOff val="95000"/>
                  <a:alpha val="38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dirty="0" smtClean="0">
                <a:solidFill>
                  <a:prstClr val="black">
                    <a:lumMod val="85000"/>
                    <a:lumOff val="15000"/>
                  </a:prstClr>
                </a:solidFill>
                <a:latin typeface="Times New Roman" panose="02020603050405020304" pitchFamily="18" charset="0"/>
                <a:cs typeface="Times New Roman" panose="02020603050405020304" pitchFamily="18" charset="0"/>
              </a:rPr>
              <a:t>The University Library</a:t>
            </a:r>
            <a:endParaRPr lang="en-US" sz="4000" dirty="0">
              <a:solidFill>
                <a:prstClr val="black">
                  <a:lumMod val="85000"/>
                  <a:lumOff val="15000"/>
                </a:prstClr>
              </a:solidFill>
              <a:latin typeface="Times New Roman" panose="02020603050405020304" pitchFamily="18" charset="0"/>
              <a:cs typeface="Times New Roman" panose="02020603050405020304" pitchFamily="18" charset="0"/>
            </a:endParaRPr>
          </a:p>
        </p:txBody>
      </p:sp>
      <p:sp>
        <p:nvSpPr>
          <p:cNvPr id="13" name="Title 1"/>
          <p:cNvSpPr txBox="1">
            <a:spLocks/>
          </p:cNvSpPr>
          <p:nvPr/>
        </p:nvSpPr>
        <p:spPr>
          <a:xfrm>
            <a:off x="751359" y="6245913"/>
            <a:ext cx="6470708" cy="349461"/>
          </a:xfrm>
          <a:prstGeom prst="rect">
            <a:avLst/>
          </a:prstGeom>
          <a:gradFill>
            <a:gsLst>
              <a:gs pos="0">
                <a:schemeClr val="accent1">
                  <a:lumMod val="5000"/>
                  <a:lumOff val="95000"/>
                  <a:alpha val="38000"/>
                </a:schemeClr>
              </a:gs>
              <a:gs pos="100000">
                <a:schemeClr val="accent6">
                  <a:lumMod val="60000"/>
                  <a:lumOff val="40000"/>
                </a:schemeClr>
              </a:gs>
            </a:gsLst>
            <a:lin ang="7200000" scaled="0"/>
          </a:gra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800" dirty="0" smtClean="0">
                <a:solidFill>
                  <a:schemeClr val="tx1">
                    <a:lumMod val="65000"/>
                    <a:lumOff val="35000"/>
                  </a:schemeClr>
                </a:solidFill>
                <a:latin typeface="Times New Roman" panose="02020603050405020304" pitchFamily="18" charset="0"/>
                <a:cs typeface="Times New Roman" panose="02020603050405020304" pitchFamily="18" charset="0"/>
              </a:rPr>
              <a:t>Background music (</a:t>
            </a:r>
            <a:r>
              <a:rPr lang="en-GB" sz="1800" i="1" dirty="0" err="1" smtClean="0">
                <a:solidFill>
                  <a:schemeClr val="tx1">
                    <a:lumMod val="65000"/>
                    <a:lumOff val="35000"/>
                  </a:schemeClr>
                </a:solidFill>
                <a:latin typeface="Times New Roman" panose="02020603050405020304" pitchFamily="18" charset="0"/>
                <a:cs typeface="Times New Roman" panose="02020603050405020304" pitchFamily="18" charset="0"/>
              </a:rPr>
              <a:t>Adikaŋfo</a:t>
            </a:r>
            <a:r>
              <a:rPr lang="en-GB" sz="1800" i="1" dirty="0" smtClean="0">
                <a:solidFill>
                  <a:schemeClr val="tx1">
                    <a:lumMod val="65000"/>
                    <a:lumOff val="35000"/>
                  </a:schemeClr>
                </a:solidFill>
                <a:latin typeface="Times New Roman" panose="02020603050405020304" pitchFamily="18" charset="0"/>
                <a:cs typeface="Times New Roman" panose="02020603050405020304" pitchFamily="18" charset="0"/>
              </a:rPr>
              <a:t>, Mo!</a:t>
            </a:r>
            <a:r>
              <a:rPr lang="en-US" sz="1800" dirty="0" smtClean="0">
                <a:solidFill>
                  <a:schemeClr val="tx1">
                    <a:lumMod val="65000"/>
                    <a:lumOff val="35000"/>
                  </a:schemeClr>
                </a:solidFill>
                <a:latin typeface="Times New Roman" panose="02020603050405020304" pitchFamily="18" charset="0"/>
                <a:cs typeface="Times New Roman" panose="02020603050405020304" pitchFamily="18" charset="0"/>
              </a:rPr>
              <a:t>) composed by Dr. </a:t>
            </a:r>
            <a:r>
              <a:rPr lang="en-GB" sz="1800" dirty="0">
                <a:solidFill>
                  <a:schemeClr val="tx1">
                    <a:lumMod val="65000"/>
                    <a:lumOff val="35000"/>
                  </a:schemeClr>
                </a:solidFill>
                <a:latin typeface="Times New Roman" panose="02020603050405020304" pitchFamily="18" charset="0"/>
                <a:cs typeface="Times New Roman" panose="02020603050405020304" pitchFamily="18" charset="0"/>
              </a:rPr>
              <a:t>Ephraim Amu</a:t>
            </a:r>
            <a:r>
              <a:rPr lang="en-US" sz="1800" dirty="0" smtClean="0">
                <a:solidFill>
                  <a:schemeClr val="tx1">
                    <a:lumMod val="65000"/>
                    <a:lumOff val="35000"/>
                  </a:schemeClr>
                </a:solidFill>
                <a:latin typeface="Times New Roman" panose="02020603050405020304" pitchFamily="18" charset="0"/>
                <a:cs typeface="Times New Roman" panose="02020603050405020304" pitchFamily="18" charset="0"/>
              </a:rPr>
              <a:t> </a:t>
            </a:r>
            <a:endParaRPr lang="en-US" sz="1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04507" y="4006808"/>
            <a:ext cx="2396066" cy="2396066"/>
          </a:xfrm>
          <a:prstGeom prst="rect">
            <a:avLst/>
          </a:prstGeom>
          <a:ln>
            <a:noFill/>
          </a:ln>
          <a:effectLst>
            <a:outerShdw blurRad="190500" algn="tl" rotWithShape="0">
              <a:srgbClr val="000000">
                <a:alpha val="70000"/>
              </a:srgbClr>
            </a:outerShdw>
          </a:effectLst>
        </p:spPr>
      </p:pic>
      <p:sp>
        <p:nvSpPr>
          <p:cNvPr id="4" name="Rectangle 3"/>
          <p:cNvSpPr/>
          <p:nvPr/>
        </p:nvSpPr>
        <p:spPr>
          <a:xfrm>
            <a:off x="9650228" y="6402874"/>
            <a:ext cx="1993494" cy="307777"/>
          </a:xfrm>
          <a:prstGeom prst="rect">
            <a:avLst/>
          </a:prstGeom>
        </p:spPr>
        <p:txBody>
          <a:bodyPr wrap="none">
            <a:spAutoFit/>
          </a:bodyPr>
          <a:lstStyle/>
          <a:p>
            <a:r>
              <a:rPr lang="en-GB" sz="1400" b="1" dirty="0" err="1" smtClean="0">
                <a:solidFill>
                  <a:schemeClr val="accent6">
                    <a:lumMod val="50000"/>
                  </a:schemeClr>
                </a:solidFill>
                <a:latin typeface="Times New Roman" panose="02020603050405020304" pitchFamily="18" charset="0"/>
                <a:cs typeface="Times New Roman" panose="02020603050405020304" pitchFamily="18" charset="0"/>
              </a:rPr>
              <a:t>Dr.</a:t>
            </a:r>
            <a:r>
              <a:rPr lang="en-GB" sz="1400" b="1" dirty="0" smtClean="0">
                <a:solidFill>
                  <a:schemeClr val="accent6">
                    <a:lumMod val="50000"/>
                  </a:schemeClr>
                </a:solidFill>
                <a:latin typeface="Times New Roman" panose="02020603050405020304" pitchFamily="18" charset="0"/>
                <a:cs typeface="Times New Roman" panose="02020603050405020304" pitchFamily="18" charset="0"/>
              </a:rPr>
              <a:t> Michael </a:t>
            </a:r>
            <a:r>
              <a:rPr lang="en-GB" sz="1400" b="1" dirty="0" err="1">
                <a:solidFill>
                  <a:schemeClr val="accent6">
                    <a:lumMod val="50000"/>
                  </a:schemeClr>
                </a:solidFill>
                <a:latin typeface="Times New Roman" panose="02020603050405020304" pitchFamily="18" charset="0"/>
                <a:cs typeface="Times New Roman" panose="02020603050405020304" pitchFamily="18" charset="0"/>
              </a:rPr>
              <a:t>Tetteh</a:t>
            </a:r>
            <a:r>
              <a:rPr lang="en-GB" sz="1400" b="1" dirty="0">
                <a:solidFill>
                  <a:schemeClr val="accent6">
                    <a:lumMod val="50000"/>
                  </a:schemeClr>
                </a:solidFill>
                <a:latin typeface="Times New Roman" panose="02020603050405020304" pitchFamily="18" charset="0"/>
                <a:cs typeface="Times New Roman" panose="02020603050405020304" pitchFamily="18" charset="0"/>
              </a:rPr>
              <a:t> Kofi</a:t>
            </a:r>
            <a:endParaRPr lang="en-US" sz="1400" b="1" dirty="0">
              <a:solidFill>
                <a:schemeClr val="accent6">
                  <a:lumMod val="50000"/>
                </a:schemeClr>
              </a:solidFill>
            </a:endParaRPr>
          </a:p>
        </p:txBody>
      </p:sp>
      <p:pic>
        <p:nvPicPr>
          <p:cNvPr id="3" name="Adikanfo M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280400" y="4900041"/>
            <a:ext cx="609600" cy="609600"/>
          </a:xfrm>
          <a:prstGeom prst="rect">
            <a:avLst/>
          </a:prstGeom>
        </p:spPr>
      </p:pic>
    </p:spTree>
    <p:extLst>
      <p:ext uri="{BB962C8B-B14F-4D97-AF65-F5344CB8AC3E}">
        <p14:creationId xmlns:p14="http://schemas.microsoft.com/office/powerpoint/2010/main" val="4086218074"/>
      </p:ext>
    </p:extLst>
  </p:cSld>
  <p:clrMapOvr>
    <a:masterClrMapping/>
  </p:clrMapOvr>
  <mc:AlternateContent xmlns:mc="http://schemas.openxmlformats.org/markup-compatibility/2006" xmlns:p14="http://schemas.microsoft.com/office/powerpoint/2010/main">
    <mc:Choice Requires="p14">
      <p:transition spd="med" p14:dur="700" advTm="10000">
        <p:fade/>
      </p:transition>
    </mc:Choice>
    <mc:Fallback xmlns="">
      <p:transition spd="med"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showWhenStopped="0">
                <p:cTn id="7" repeatCount="indefinite" fill="remove"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51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267" y="262457"/>
            <a:ext cx="4892208" cy="6028119"/>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6438874" y="262457"/>
            <a:ext cx="4666129" cy="5170646"/>
          </a:xfrm>
          <a:prstGeom prst="rect">
            <a:avLst/>
          </a:prstGeom>
          <a:gradFill>
            <a:gsLst>
              <a:gs pos="50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a:latin typeface="Times New Roman" panose="02020603050405020304" pitchFamily="18" charset="0"/>
                <a:cs typeface="Times New Roman" panose="02020603050405020304" pitchFamily="18" charset="0"/>
              </a:rPr>
              <a:t>African Studies was also taught to ground the students in their context. The first group of lecturers, who started lecturing on 3</a:t>
            </a:r>
            <a:r>
              <a:rPr lang="en-GB" sz="2400" baseline="30000" dirty="0">
                <a:latin typeface="Times New Roman" panose="02020603050405020304" pitchFamily="18" charset="0"/>
                <a:cs typeface="Times New Roman" panose="02020603050405020304" pitchFamily="18" charset="0"/>
              </a:rPr>
              <a:t>rd</a:t>
            </a:r>
            <a:r>
              <a:rPr lang="en-GB" sz="2400" dirty="0">
                <a:latin typeface="Times New Roman" panose="02020603050405020304" pitchFamily="18" charset="0"/>
                <a:cs typeface="Times New Roman" panose="02020603050405020304" pitchFamily="18" charset="0"/>
              </a:rPr>
              <a:t> March, 1978, were Dr. J Dombrowski, Prof. M A Kwamena-Poh (leader), Mr. S F Galevo, and Miss Catherine Acquah. </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The course was scrapped </a:t>
            </a:r>
            <a:r>
              <a:rPr lang="en-GB" sz="2400" dirty="0" smtClean="0">
                <a:latin typeface="Times New Roman" panose="02020603050405020304" pitchFamily="18" charset="0"/>
                <a:cs typeface="Times New Roman" panose="02020603050405020304" pitchFamily="18" charset="0"/>
              </a:rPr>
              <a:t>when </a:t>
            </a:r>
            <a:r>
              <a:rPr lang="en-GB" sz="2400" dirty="0">
                <a:latin typeface="Times New Roman" panose="02020603050405020304" pitchFamily="18" charset="0"/>
                <a:cs typeface="Times New Roman" panose="02020603050405020304" pitchFamily="18" charset="0"/>
              </a:rPr>
              <a:t>the University gained </a:t>
            </a:r>
            <a:r>
              <a:rPr lang="en-GB" sz="2400" dirty="0" smtClean="0">
                <a:latin typeface="Times New Roman" panose="02020603050405020304" pitchFamily="18" charset="0"/>
                <a:cs typeface="Times New Roman" panose="02020603050405020304" pitchFamily="18" charset="0"/>
              </a:rPr>
              <a:t>autonomy from the University of Science and Technology. </a:t>
            </a:r>
            <a:endParaRPr lang="en-GB" sz="2400" dirty="0">
              <a:latin typeface="Times New Roman" panose="02020603050405020304" pitchFamily="18" charset="0"/>
              <a:cs typeface="Times New Roman" panose="02020603050405020304" pitchFamily="18" charset="0"/>
            </a:endParaRP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32319" y="6072887"/>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a:spLocks noGrp="1"/>
          </p:cNvSpPr>
          <p:nvPr>
            <p:ph type="sldNum" sz="quarter" idx="12"/>
          </p:nvPr>
        </p:nvSpPr>
        <p:spPr>
          <a:xfrm>
            <a:off x="10682334" y="6249651"/>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10</a:t>
            </a:r>
            <a:endParaRPr lang="en-GB" dirty="0"/>
          </a:p>
        </p:txBody>
      </p:sp>
    </p:spTree>
    <p:extLst>
      <p:ext uri="{BB962C8B-B14F-4D97-AF65-F5344CB8AC3E}">
        <p14:creationId xmlns:p14="http://schemas.microsoft.com/office/powerpoint/2010/main" val="3882314793"/>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47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4D4D46A4-BE81-AD2F-7676-00B5617B3C7E}"/>
              </a:ext>
            </a:extLst>
          </p:cNvPr>
          <p:cNvPicPr>
            <a:picLocks noGrp="1" noChangeAspect="1"/>
          </p:cNvPicPr>
          <p:nvPr>
            <p:ph idx="1"/>
          </p:nvPr>
        </p:nvPicPr>
        <p:blipFill>
          <a:blip r:embed="rId2"/>
          <a:stretch>
            <a:fillRect/>
          </a:stretch>
        </p:blipFill>
        <p:spPr>
          <a:xfrm>
            <a:off x="585923" y="183338"/>
            <a:ext cx="5181163" cy="6185314"/>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6167016" y="1034750"/>
            <a:ext cx="5498804" cy="4154984"/>
          </a:xfrm>
          <a:prstGeom prst="rect">
            <a:avLst/>
          </a:prstGeom>
          <a:gradFill>
            <a:gsLst>
              <a:gs pos="44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The establishment of a mining museum has been actively pursued in recent years. This letter in 1979 testifies to the interest in a museum by the University though the notion goes several years </a:t>
            </a:r>
            <a:r>
              <a:rPr lang="en-GB" sz="2400" dirty="0">
                <a:latin typeface="Times New Roman" panose="02020603050405020304" pitchFamily="18" charset="0"/>
                <a:cs typeface="Times New Roman" panose="02020603050405020304" pitchFamily="18" charset="0"/>
              </a:rPr>
              <a:t>back (as shown in the next slide).  </a:t>
            </a:r>
            <a:endParaRPr lang="en-GB" sz="2400" dirty="0" smtClean="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The question of where to locate the museum is ongoing; whilst the collection of materials and archives is being pursued to prevent total loss of our mining heritage. </a:t>
            </a:r>
            <a:endParaRPr lang="en-GB" sz="2400" dirty="0">
              <a:latin typeface="Times New Roman" panose="02020603050405020304" pitchFamily="18" charset="0"/>
              <a:cs typeface="Times New Roman" panose="02020603050405020304" pitchFamily="18" charset="0"/>
            </a:endParaRPr>
          </a:p>
        </p:txBody>
      </p:sp>
      <p:sp>
        <p:nvSpPr>
          <p:cNvPr id="3" name="Left Arrow 2"/>
          <p:cNvSpPr/>
          <p:nvPr/>
        </p:nvSpPr>
        <p:spPr>
          <a:xfrm>
            <a:off x="5486400" y="2282634"/>
            <a:ext cx="680615" cy="304800"/>
          </a:xfrm>
          <a:prstGeom prst="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81213" y="6082855"/>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8" name="Footer Placeholder 7"/>
          <p:cNvSpPr>
            <a:spLocks noGrp="1"/>
          </p:cNvSpPr>
          <p:nvPr>
            <p:ph type="ftr" sz="quarter" idx="11"/>
          </p:nvPr>
        </p:nvSpPr>
        <p:spPr/>
        <p:txBody>
          <a:bodyPr/>
          <a:lstStyle/>
          <a:p>
            <a:r>
              <a:rPr lang="en-GB" smtClean="0"/>
              <a:t>International Archives Week 2023</a:t>
            </a:r>
            <a:endParaRPr lang="en-GB" dirty="0"/>
          </a:p>
        </p:txBody>
      </p:sp>
      <p:sp>
        <p:nvSpPr>
          <p:cNvPr id="10" name="Slide Number Placeholder 7"/>
          <p:cNvSpPr>
            <a:spLocks noGrp="1"/>
          </p:cNvSpPr>
          <p:nvPr>
            <p:ph type="sldNum" sz="quarter" idx="12"/>
          </p:nvPr>
        </p:nvSpPr>
        <p:spPr>
          <a:xfrm>
            <a:off x="10749711" y="6218237"/>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11</a:t>
            </a:r>
            <a:endParaRPr lang="en-GB" dirty="0"/>
          </a:p>
        </p:txBody>
      </p:sp>
    </p:spTree>
    <p:extLst>
      <p:ext uri="{BB962C8B-B14F-4D97-AF65-F5344CB8AC3E}">
        <p14:creationId xmlns:p14="http://schemas.microsoft.com/office/powerpoint/2010/main" val="39821315"/>
      </p:ext>
    </p:extLst>
  </p:cSld>
  <p:clrMapOvr>
    <a:masterClrMapping/>
  </p:clrMapOvr>
  <mc:AlternateContent xmlns:mc="http://schemas.openxmlformats.org/markup-compatibility/2006" xmlns:p14="http://schemas.microsoft.com/office/powerpoint/2010/main">
    <mc:Choice Requires="p14">
      <p:transition spd="slow" p14:dur="3400" advTm="20000">
        <p14:reveal/>
      </p:transition>
    </mc:Choice>
    <mc:Fallback xmlns="">
      <p:transition spd="slow" advTm="20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59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sp>
        <p:nvSpPr>
          <p:cNvPr id="4" name="TextBox 3"/>
          <p:cNvSpPr txBox="1"/>
          <p:nvPr/>
        </p:nvSpPr>
        <p:spPr>
          <a:xfrm>
            <a:off x="6516303" y="418068"/>
            <a:ext cx="5239125" cy="5632311"/>
          </a:xfrm>
          <a:prstGeom prst="rect">
            <a:avLst/>
          </a:prstGeom>
          <a:gradFill>
            <a:gsLst>
              <a:gs pos="47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The Memorandum of Association of the Gold Coast Chamber of Mines, in the Companies Ordinance (CAP 156), Gold Coast Colony and Ashanti, had as objects (E) and (F), procurement of information on mines and mining, and the establishment of a museum and a library.</a:t>
            </a:r>
          </a:p>
          <a:p>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The Ghana </a:t>
            </a:r>
            <a:r>
              <a:rPr lang="en-GB" sz="2400" dirty="0">
                <a:latin typeface="Times New Roman" panose="02020603050405020304" pitchFamily="18" charset="0"/>
                <a:cs typeface="Times New Roman" panose="02020603050405020304" pitchFamily="18" charset="0"/>
              </a:rPr>
              <a:t>Chamber of </a:t>
            </a:r>
            <a:r>
              <a:rPr lang="en-GB" sz="2400" dirty="0" smtClean="0">
                <a:latin typeface="Times New Roman" panose="02020603050405020304" pitchFamily="18" charset="0"/>
                <a:cs typeface="Times New Roman" panose="02020603050405020304" pitchFamily="18" charset="0"/>
              </a:rPr>
              <a:t>Mines was incorporated as a company with the name Gold Coast Chamber of Mines, on 6</a:t>
            </a:r>
            <a:r>
              <a:rPr lang="en-GB" sz="2400" baseline="30000" dirty="0" smtClean="0">
                <a:latin typeface="Times New Roman" panose="02020603050405020304" pitchFamily="18" charset="0"/>
                <a:cs typeface="Times New Roman" panose="02020603050405020304" pitchFamily="18" charset="0"/>
              </a:rPr>
              <a:t>th</a:t>
            </a:r>
            <a:r>
              <a:rPr lang="en-GB" sz="2400" dirty="0" smtClean="0">
                <a:latin typeface="Times New Roman" panose="02020603050405020304" pitchFamily="18" charset="0"/>
                <a:cs typeface="Times New Roman" panose="02020603050405020304" pitchFamily="18" charset="0"/>
              </a:rPr>
              <a:t> June 1928, and operated in Tarkwa, Western Region. The present name came by default on the attainment of Ghana’s independence on 6</a:t>
            </a:r>
            <a:r>
              <a:rPr lang="en-GB" sz="2400" baseline="30000" dirty="0" smtClean="0">
                <a:latin typeface="Times New Roman" panose="02020603050405020304" pitchFamily="18" charset="0"/>
                <a:cs typeface="Times New Roman" panose="02020603050405020304" pitchFamily="18" charset="0"/>
              </a:rPr>
              <a:t>th</a:t>
            </a:r>
            <a:r>
              <a:rPr lang="en-GB" sz="2400" dirty="0" smtClean="0">
                <a:latin typeface="Times New Roman" panose="02020603050405020304" pitchFamily="18" charset="0"/>
                <a:cs typeface="Times New Roman" panose="02020603050405020304" pitchFamily="18" charset="0"/>
              </a:rPr>
              <a:t> March, 1957. </a:t>
            </a:r>
            <a:endParaRPr lang="en-GB" sz="2400" dirty="0">
              <a:latin typeface="Times New Roman" panose="02020603050405020304" pitchFamily="18" charset="0"/>
              <a:cs typeface="Times New Roman" panose="02020603050405020304" pitchFamily="18" charset="0"/>
            </a:endParaRPr>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1419" r="1330" b="3631"/>
          <a:stretch/>
        </p:blipFill>
        <p:spPr>
          <a:xfrm>
            <a:off x="519764" y="318216"/>
            <a:ext cx="5678905" cy="5832016"/>
          </a:xfrm>
          <a:prstGeom prst="rect">
            <a:avLst/>
          </a:prstGeom>
          <a:ln w="38100" cap="sq">
            <a:solidFill>
              <a:schemeClr val="accent6">
                <a:lumMod val="40000"/>
                <a:lumOff val="60000"/>
              </a:schemeClr>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86214" y="6082855"/>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a:spLocks noGrp="1"/>
          </p:cNvSpPr>
          <p:nvPr>
            <p:ph type="sldNum" sz="quarter" idx="12"/>
          </p:nvPr>
        </p:nvSpPr>
        <p:spPr>
          <a:xfrm>
            <a:off x="10682334" y="6249651"/>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12</a:t>
            </a:r>
            <a:endParaRPr lang="en-GB" dirty="0"/>
          </a:p>
        </p:txBody>
      </p:sp>
    </p:spTree>
    <p:extLst>
      <p:ext uri="{BB962C8B-B14F-4D97-AF65-F5344CB8AC3E}">
        <p14:creationId xmlns:p14="http://schemas.microsoft.com/office/powerpoint/2010/main" val="1107968418"/>
      </p:ext>
    </p:extLst>
  </p:cSld>
  <p:clrMapOvr>
    <a:masterClrMapping/>
  </p:clrMapOvr>
  <mc:AlternateContent xmlns:mc="http://schemas.openxmlformats.org/markup-compatibility/2006" xmlns:p14="http://schemas.microsoft.com/office/powerpoint/2010/main">
    <mc:Choice Requires="p14">
      <p:transition spd="slow" p14:dur="1500" advTm="25000">
        <p:split orient="vert"/>
      </p:transition>
    </mc:Choice>
    <mc:Fallback xmlns="">
      <p:transition spd="slow" advTm="25000">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47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sp>
        <p:nvSpPr>
          <p:cNvPr id="2" name="TextBox 1"/>
          <p:cNvSpPr txBox="1"/>
          <p:nvPr/>
        </p:nvSpPr>
        <p:spPr>
          <a:xfrm>
            <a:off x="6395415" y="1510175"/>
            <a:ext cx="5443653" cy="3108543"/>
          </a:xfrm>
          <a:prstGeom prst="rect">
            <a:avLst/>
          </a:prstGeom>
          <a:gradFill>
            <a:gsLst>
              <a:gs pos="49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800" dirty="0" smtClean="0">
                <a:latin typeface="Times New Roman" panose="02020603050405020304" pitchFamily="18" charset="0"/>
                <a:cs typeface="Times New Roman" panose="02020603050405020304" pitchFamily="18" charset="0"/>
              </a:rPr>
              <a:t>Dr. Kofi on one of his foreign trips visited Germany. </a:t>
            </a:r>
          </a:p>
          <a:p>
            <a:pPr algn="just"/>
            <a:endParaRPr lang="en-GB" sz="2800" dirty="0">
              <a:latin typeface="Times New Roman" panose="02020603050405020304" pitchFamily="18" charset="0"/>
              <a:cs typeface="Times New Roman" panose="02020603050405020304" pitchFamily="18" charset="0"/>
            </a:endParaRPr>
          </a:p>
          <a:p>
            <a:pPr algn="just"/>
            <a:r>
              <a:rPr lang="en-GB" sz="2800" dirty="0" smtClean="0">
                <a:latin typeface="Times New Roman" panose="02020603050405020304" pitchFamily="18" charset="0"/>
                <a:cs typeface="Times New Roman" panose="02020603050405020304" pitchFamily="18" charset="0"/>
              </a:rPr>
              <a:t>Here, he (middle) is seen with Prof. Dr. W Drayer and his wife, at the </a:t>
            </a:r>
            <a:r>
              <a:rPr lang="en-GB" sz="2800" dirty="0">
                <a:latin typeface="Times New Roman" panose="02020603050405020304" pitchFamily="18" charset="0"/>
                <a:cs typeface="Times New Roman" panose="02020603050405020304" pitchFamily="18" charset="0"/>
              </a:rPr>
              <a:t>entrance of the Miners’ Museum in </a:t>
            </a:r>
            <a:r>
              <a:rPr lang="en-GB" sz="2800" dirty="0" smtClean="0">
                <a:latin typeface="Times New Roman" panose="02020603050405020304" pitchFamily="18" charset="0"/>
                <a:cs typeface="Times New Roman" panose="02020603050405020304" pitchFamily="18" charset="0"/>
              </a:rPr>
              <a:t>Zellerfeldon, in 1983. </a:t>
            </a:r>
            <a:endParaRPr lang="en-GB" sz="2800" dirty="0">
              <a:latin typeface="Times New Roman" panose="02020603050405020304" pitchFamily="18" charset="0"/>
              <a:cs typeface="Times New Roman" panose="02020603050405020304" pitchFamily="18" charset="0"/>
            </a:endParaRPr>
          </a:p>
        </p:txBody>
      </p:sp>
      <p:pic>
        <p:nvPicPr>
          <p:cNvPr id="7" name="Picture 6"/>
          <p:cNvPicPr/>
          <p:nvPr/>
        </p:nvPicPr>
        <p:blipFill rotWithShape="1">
          <a:blip r:embed="rId2" cstate="print">
            <a:extLst>
              <a:ext uri="{28A0092B-C50C-407E-A947-70E740481C1C}">
                <a14:useLocalDpi xmlns:a14="http://schemas.microsoft.com/office/drawing/2010/main" val="0"/>
              </a:ext>
            </a:extLst>
          </a:blip>
          <a:srcRect l="12681" t="22822" r="726" b="17118"/>
          <a:stretch/>
        </p:blipFill>
        <p:spPr bwMode="auto">
          <a:xfrm>
            <a:off x="599438" y="598146"/>
            <a:ext cx="5591943" cy="5530880"/>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38572" y="6086691"/>
            <a:ext cx="569214" cy="569214"/>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3" name="Footer Placeholder 2"/>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a:spLocks noGrp="1"/>
          </p:cNvSpPr>
          <p:nvPr>
            <p:ph type="sldNum" sz="quarter" idx="12"/>
          </p:nvPr>
        </p:nvSpPr>
        <p:spPr>
          <a:xfrm>
            <a:off x="10691959" y="6218237"/>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13</a:t>
            </a:r>
            <a:endParaRPr lang="en-GB" dirty="0"/>
          </a:p>
        </p:txBody>
      </p:sp>
    </p:spTree>
    <p:extLst>
      <p:ext uri="{BB962C8B-B14F-4D97-AF65-F5344CB8AC3E}">
        <p14:creationId xmlns:p14="http://schemas.microsoft.com/office/powerpoint/2010/main" val="3901678988"/>
      </p:ext>
    </p:extLst>
  </p:cSld>
  <p:clrMapOvr>
    <a:masterClrMapping/>
  </p:clrMapOvr>
  <mc:AlternateContent xmlns:mc="http://schemas.openxmlformats.org/markup-compatibility/2006" xmlns:p14="http://schemas.microsoft.com/office/powerpoint/2010/main">
    <mc:Choice Requires="p14">
      <p:transition spd="slow" p14:dur="3400" advTm="20000">
        <p14:reveal/>
      </p:transition>
    </mc:Choice>
    <mc:Fallback xmlns="">
      <p:transition spd="slow" advTm="20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51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3274C0F4-49F8-AA07-3957-A49031F61682}"/>
              </a:ext>
            </a:extLst>
          </p:cNvPr>
          <p:cNvPicPr>
            <a:picLocks noGrp="1" noChangeAspect="1"/>
          </p:cNvPicPr>
          <p:nvPr>
            <p:ph idx="1"/>
          </p:nvPr>
        </p:nvPicPr>
        <p:blipFill>
          <a:blip r:embed="rId2"/>
          <a:stretch>
            <a:fillRect/>
          </a:stretch>
        </p:blipFill>
        <p:spPr>
          <a:xfrm>
            <a:off x="1072225" y="178378"/>
            <a:ext cx="5618927" cy="48184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347641" y="5034285"/>
            <a:ext cx="11366306" cy="1569660"/>
          </a:xfrm>
          <a:prstGeom prst="rect">
            <a:avLst/>
          </a:prstGeom>
          <a:gradFill>
            <a:gsLst>
              <a:gs pos="65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Dr. Kofi was also steeped in his culture as a Krobo. Notice the bead on his right wrist. Beads play a significant role in Krobo society and economy. Specific beads or strings of beads may be worn to signify wealth, rank or office, position of authority, religious/social cult, childbirth position, as well as the phase of life from birth to death and the afterlife.</a:t>
            </a:r>
            <a:endParaRPr lang="en-US" sz="2400" b="1" dirty="0">
              <a:latin typeface="Times New Roman" panose="02020603050405020304" pitchFamily="18" charset="0"/>
              <a:cs typeface="Times New Roman" panose="02020603050405020304" pitchFamily="18" charset="0"/>
            </a:endParaRPr>
          </a:p>
        </p:txBody>
      </p:sp>
      <p:pic>
        <p:nvPicPr>
          <p:cNvPr id="6" name="Content Placeholder 3">
            <a:extLst>
              <a:ext uri="{FF2B5EF4-FFF2-40B4-BE49-F238E27FC236}">
                <a16:creationId xmlns:a16="http://schemas.microsoft.com/office/drawing/2014/main" xmlns="" id="{0F92C546-D9FA-848E-3AFD-6AB6CF68618A}"/>
              </a:ext>
            </a:extLst>
          </p:cNvPr>
          <p:cNvPicPr>
            <a:picLocks noChangeAspect="1"/>
          </p:cNvPicPr>
          <p:nvPr/>
        </p:nvPicPr>
        <p:blipFill>
          <a:blip r:embed="rId3"/>
          <a:stretch>
            <a:fillRect/>
          </a:stretch>
        </p:blipFill>
        <p:spPr>
          <a:xfrm>
            <a:off x="6882487" y="178378"/>
            <a:ext cx="4153482" cy="4818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36068" y="6121356"/>
            <a:ext cx="569214" cy="569214"/>
          </a:xfrm>
          <a:prstGeom prst="rect">
            <a:avLst/>
          </a:prstGeom>
          <a:ln>
            <a:noFill/>
          </a:ln>
          <a:effectLst>
            <a:outerShdw blurRad="190500" algn="tl" rotWithShape="0">
              <a:srgbClr val="000000">
                <a:alpha val="70000"/>
              </a:srgbClr>
            </a:outerShdw>
          </a:effectLst>
        </p:spPr>
      </p:pic>
      <p:sp>
        <p:nvSpPr>
          <p:cNvPr id="12" name="Footer Placeholder 11"/>
          <p:cNvSpPr>
            <a:spLocks noGrp="1"/>
          </p:cNvSpPr>
          <p:nvPr>
            <p:ph type="ftr" sz="quarter" idx="11"/>
          </p:nvPr>
        </p:nvSpPr>
        <p:spPr>
          <a:xfrm>
            <a:off x="3765205" y="6527257"/>
            <a:ext cx="4114800" cy="365125"/>
          </a:xfrm>
        </p:spPr>
        <p:txBody>
          <a:bodyPr/>
          <a:lstStyle/>
          <a:p>
            <a:r>
              <a:rPr lang="en-GB" dirty="0" smtClean="0"/>
              <a:t>International Archives Week 2023</a:t>
            </a:r>
            <a:endParaRPr lang="en-GB" dirty="0"/>
          </a:p>
        </p:txBody>
      </p:sp>
      <p:sp>
        <p:nvSpPr>
          <p:cNvPr id="14" name="Slide Number Placeholder 7"/>
          <p:cNvSpPr>
            <a:spLocks noGrp="1"/>
          </p:cNvSpPr>
          <p:nvPr>
            <p:ph type="sldNum" sz="quarter" idx="12"/>
          </p:nvPr>
        </p:nvSpPr>
        <p:spPr>
          <a:xfrm>
            <a:off x="10806141" y="6492875"/>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14</a:t>
            </a:r>
            <a:endParaRPr lang="en-GB" dirty="0"/>
          </a:p>
        </p:txBody>
      </p:sp>
    </p:spTree>
    <p:extLst>
      <p:ext uri="{BB962C8B-B14F-4D97-AF65-F5344CB8AC3E}">
        <p14:creationId xmlns:p14="http://schemas.microsoft.com/office/powerpoint/2010/main" val="3851272634"/>
      </p:ext>
    </p:extLst>
  </p:cSld>
  <p:clrMapOvr>
    <a:masterClrMapping/>
  </p:clrMapOvr>
  <p:transition spd="slow" advTm="20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27000">
              <a:schemeClr val="accent1">
                <a:lumMod val="5000"/>
                <a:lumOff val="95000"/>
                <a:alpha val="51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480191FC-C423-EB11-2B45-B0741CF3B783}"/>
              </a:ext>
            </a:extLst>
          </p:cNvPr>
          <p:cNvPicPr>
            <a:picLocks noGrp="1" noChangeAspect="1"/>
          </p:cNvPicPr>
          <p:nvPr>
            <p:ph idx="1"/>
          </p:nvPr>
        </p:nvPicPr>
        <p:blipFill rotWithShape="1">
          <a:blip r:embed="rId2"/>
          <a:srcRect l="17129" r="-83"/>
          <a:stretch/>
        </p:blipFill>
        <p:spPr>
          <a:xfrm>
            <a:off x="508350" y="455631"/>
            <a:ext cx="6188004" cy="5775782"/>
          </a:xfrm>
          <a:prstGeom prst="rect">
            <a:avLst/>
          </a:prstGeom>
          <a:ln w="88900" cap="sq" cmpd="thickThin">
            <a:solidFill>
              <a:schemeClr val="accent6">
                <a:lumMod val="20000"/>
                <a:lumOff val="80000"/>
              </a:schemeClr>
            </a:solidFill>
            <a:prstDash val="solid"/>
            <a:miter lim="800000"/>
          </a:ln>
          <a:effectLst>
            <a:innerShdw blurRad="76200">
              <a:srgbClr val="000000"/>
            </a:innerShdw>
          </a:effectLst>
        </p:spPr>
      </p:pic>
      <p:sp>
        <p:nvSpPr>
          <p:cNvPr id="3" name="TextBox 2"/>
          <p:cNvSpPr txBox="1"/>
          <p:nvPr/>
        </p:nvSpPr>
        <p:spPr>
          <a:xfrm>
            <a:off x="6930189" y="158034"/>
            <a:ext cx="4814189" cy="6370975"/>
          </a:xfrm>
          <a:prstGeom prst="rect">
            <a:avLst/>
          </a:prstGeom>
          <a:gradFill>
            <a:gsLst>
              <a:gs pos="38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Dr. Kofi with a guest (middle) and Mr. E K Bedai (left) at the entrance of the University Library after its commissioning by Pres. J A Kufuor, on 18</a:t>
            </a:r>
            <a:r>
              <a:rPr lang="en-GB" sz="2400" baseline="30000" dirty="0" smtClean="0">
                <a:latin typeface="Times New Roman" panose="02020603050405020304" pitchFamily="18" charset="0"/>
                <a:cs typeface="Times New Roman" panose="02020603050405020304" pitchFamily="18" charset="0"/>
              </a:rPr>
              <a:t>th</a:t>
            </a:r>
            <a:r>
              <a:rPr lang="en-GB" sz="2400" dirty="0" smtClean="0">
                <a:latin typeface="Times New Roman" panose="02020603050405020304" pitchFamily="18" charset="0"/>
                <a:cs typeface="Times New Roman" panose="02020603050405020304" pitchFamily="18" charset="0"/>
              </a:rPr>
              <a:t> August, 2005</a:t>
            </a:r>
          </a:p>
          <a:p>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Mr. </a:t>
            </a:r>
            <a:r>
              <a:rPr lang="en-GB" sz="2400" dirty="0" err="1" smtClean="0">
                <a:latin typeface="Times New Roman" panose="02020603050405020304" pitchFamily="18" charset="0"/>
                <a:cs typeface="Times New Roman" panose="02020603050405020304" pitchFamily="18" charset="0"/>
              </a:rPr>
              <a:t>Bedai</a:t>
            </a:r>
            <a:r>
              <a:rPr lang="en-GB" sz="2400" dirty="0" smtClean="0">
                <a:latin typeface="Times New Roman" panose="02020603050405020304" pitchFamily="18" charset="0"/>
                <a:cs typeface="Times New Roman" panose="02020603050405020304" pitchFamily="18" charset="0"/>
              </a:rPr>
              <a:t> served the Institution in various capacities and was the Registrar of the University from 2007 till 2018. </a:t>
            </a:r>
          </a:p>
          <a:p>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Dr. Kofi was said to be a man of few words but he seems to be in full flight in this picture. </a:t>
            </a:r>
            <a:r>
              <a:rPr lang="en-GB" sz="2400" dirty="0">
                <a:latin typeface="Times New Roman" panose="02020603050405020304" pitchFamily="18" charset="0"/>
                <a:cs typeface="Times New Roman" panose="02020603050405020304" pitchFamily="18" charset="0"/>
              </a:rPr>
              <a:t>P</a:t>
            </a:r>
            <a:r>
              <a:rPr lang="en-GB" sz="2400" dirty="0" smtClean="0">
                <a:latin typeface="Times New Roman" panose="02020603050405020304" pitchFamily="18" charset="0"/>
                <a:cs typeface="Times New Roman" panose="02020603050405020304" pitchFamily="18" charset="0"/>
              </a:rPr>
              <a:t>erhaps, the topic of the hearty conversation was on music considering that both men were choristers in their various churches. </a:t>
            </a:r>
            <a:endParaRPr lang="en-GB" sz="24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0821" y="6082855"/>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8" name="Footer Placeholder 7"/>
          <p:cNvSpPr>
            <a:spLocks noGrp="1"/>
          </p:cNvSpPr>
          <p:nvPr>
            <p:ph type="ftr" sz="quarter" idx="11"/>
          </p:nvPr>
        </p:nvSpPr>
        <p:spPr/>
        <p:txBody>
          <a:bodyPr/>
          <a:lstStyle/>
          <a:p>
            <a:r>
              <a:rPr lang="en-GB" smtClean="0"/>
              <a:t>International Archives Week 2023</a:t>
            </a:r>
            <a:endParaRPr lang="en-GB" dirty="0"/>
          </a:p>
        </p:txBody>
      </p:sp>
      <p:sp>
        <p:nvSpPr>
          <p:cNvPr id="10" name="Slide Number Placeholder 7"/>
          <p:cNvSpPr>
            <a:spLocks noGrp="1"/>
          </p:cNvSpPr>
          <p:nvPr>
            <p:ph type="sldNum" sz="quarter" idx="12"/>
          </p:nvPr>
        </p:nvSpPr>
        <p:spPr>
          <a:xfrm>
            <a:off x="10706397" y="6408047"/>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15</a:t>
            </a:r>
            <a:endParaRPr lang="en-GB" dirty="0"/>
          </a:p>
        </p:txBody>
      </p:sp>
    </p:spTree>
    <p:extLst>
      <p:ext uri="{BB962C8B-B14F-4D97-AF65-F5344CB8AC3E}">
        <p14:creationId xmlns:p14="http://schemas.microsoft.com/office/powerpoint/2010/main" val="1974985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77288" y="381545"/>
            <a:ext cx="6048487" cy="6067381"/>
          </a:xfrm>
          <a:prstGeom prst="ellipse">
            <a:avLst/>
          </a:prstGeom>
          <a:ln w="63500"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5" name="TextBox 4"/>
          <p:cNvSpPr txBox="1"/>
          <p:nvPr/>
        </p:nvSpPr>
        <p:spPr>
          <a:xfrm>
            <a:off x="198258" y="381545"/>
            <a:ext cx="5634651" cy="6217087"/>
          </a:xfrm>
          <a:prstGeom prst="rect">
            <a:avLst/>
          </a:prstGeom>
          <a:gradFill>
            <a:gsLst>
              <a:gs pos="47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buClr>
                <a:schemeClr val="accent6">
                  <a:lumMod val="75000"/>
                </a:schemeClr>
              </a:buClr>
            </a:pPr>
            <a:r>
              <a:rPr lang="en-GB" sz="2000" dirty="0" smtClean="0">
                <a:latin typeface="Times New Roman" panose="02020603050405020304" pitchFamily="18" charset="0"/>
                <a:cs typeface="Times New Roman" panose="02020603050405020304" pitchFamily="18" charset="0"/>
              </a:rPr>
              <a:t>His input at national level was phenomenal: </a:t>
            </a:r>
          </a:p>
          <a:p>
            <a:pPr marL="285750" indent="-285750" algn="just">
              <a:buClr>
                <a:schemeClr val="accent6">
                  <a:lumMod val="75000"/>
                </a:schemeClr>
              </a:buClr>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As a member of the Technical Committee of the Ghana Chamber of Mines, he was instrumental in the development of relevant courses to train professionals in the mining and allied industries;</a:t>
            </a:r>
          </a:p>
          <a:p>
            <a:pPr marL="285750" indent="-285750" algn="just">
              <a:buClr>
                <a:schemeClr val="accent6">
                  <a:lumMod val="75000"/>
                </a:schemeClr>
              </a:buClr>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Helped the National Council of Tertiary Education (NTCE) to restructure the country’s technical and vocational institutions into polytechnics. </a:t>
            </a:r>
          </a:p>
          <a:p>
            <a:pPr algn="just">
              <a:buClr>
                <a:schemeClr val="accent6">
                  <a:lumMod val="75000"/>
                </a:schemeClr>
              </a:buClr>
            </a:pPr>
            <a:endParaRPr lang="en-GB" sz="2000" dirty="0">
              <a:latin typeface="Times New Roman" panose="02020603050405020304" pitchFamily="18" charset="0"/>
              <a:cs typeface="Times New Roman" panose="02020603050405020304" pitchFamily="18" charset="0"/>
            </a:endParaRPr>
          </a:p>
          <a:p>
            <a:pPr algn="just">
              <a:buClr>
                <a:schemeClr val="accent6">
                  <a:lumMod val="75000"/>
                </a:schemeClr>
              </a:buClr>
            </a:pPr>
            <a:r>
              <a:rPr lang="en-GB" sz="2000" dirty="0" smtClean="0">
                <a:latin typeface="Times New Roman" panose="02020603050405020304" pitchFamily="18" charset="0"/>
                <a:cs typeface="Times New Roman" panose="02020603050405020304" pitchFamily="18" charset="0"/>
              </a:rPr>
              <a:t>He was deservedly honoured with a Doctor of Science (</a:t>
            </a:r>
            <a:r>
              <a:rPr lang="en-GB" sz="2000" i="1" dirty="0" smtClean="0">
                <a:latin typeface="Times New Roman" panose="02020603050405020304" pitchFamily="18" charset="0"/>
                <a:cs typeface="Times New Roman" panose="02020603050405020304" pitchFamily="18" charset="0"/>
              </a:rPr>
              <a:t>Honoris Causa</a:t>
            </a:r>
            <a:r>
              <a:rPr lang="en-GB" sz="2000" dirty="0" smtClean="0">
                <a:latin typeface="Times New Roman" panose="02020603050405020304" pitchFamily="18" charset="0"/>
                <a:cs typeface="Times New Roman" panose="02020603050405020304" pitchFamily="18" charset="0"/>
              </a:rPr>
              <a:t>) by the University in 2012. A students’ hall of residence was built and dedicated to his memory in 2016. </a:t>
            </a:r>
          </a:p>
          <a:p>
            <a:pPr algn="just">
              <a:buClr>
                <a:schemeClr val="accent6">
                  <a:lumMod val="75000"/>
                </a:schemeClr>
              </a:buClr>
            </a:pPr>
            <a:endParaRPr lang="en-GB" sz="2000" dirty="0">
              <a:latin typeface="Times New Roman" panose="02020603050405020304" pitchFamily="18" charset="0"/>
              <a:cs typeface="Times New Roman" panose="02020603050405020304" pitchFamily="18" charset="0"/>
            </a:endParaRPr>
          </a:p>
          <a:p>
            <a:pPr algn="just">
              <a:buClr>
                <a:schemeClr val="accent6">
                  <a:lumMod val="75000"/>
                </a:schemeClr>
              </a:buClr>
            </a:pPr>
            <a:r>
              <a:rPr lang="en-GB" sz="2000" dirty="0" smtClean="0">
                <a:latin typeface="Times New Roman" panose="02020603050405020304" pitchFamily="18" charset="0"/>
                <a:cs typeface="Times New Roman" panose="02020603050405020304" pitchFamily="18" charset="0"/>
              </a:rPr>
              <a:t>His bust, is one of four gracing the front of E K Bedai Block of the University. </a:t>
            </a:r>
          </a:p>
          <a:p>
            <a:pPr algn="just">
              <a:buClr>
                <a:schemeClr val="accent6">
                  <a:lumMod val="75000"/>
                </a:schemeClr>
              </a:buClr>
            </a:pPr>
            <a:endParaRPr lang="en-GB" dirty="0" smtClean="0"/>
          </a:p>
          <a:p>
            <a:pPr algn="just">
              <a:buClr>
                <a:schemeClr val="accent6">
                  <a:lumMod val="75000"/>
                </a:schemeClr>
              </a:buClr>
            </a:pPr>
            <a:r>
              <a:rPr lang="en-GB" sz="2000" dirty="0" smtClean="0">
                <a:latin typeface="Times New Roman" panose="02020603050405020304" pitchFamily="18" charset="0"/>
                <a:cs typeface="Times New Roman" panose="02020603050405020304" pitchFamily="18" charset="0"/>
              </a:rPr>
              <a:t>He died on 19</a:t>
            </a:r>
            <a:r>
              <a:rPr lang="en-GB" sz="2000" baseline="30000" dirty="0" smtClean="0">
                <a:latin typeface="Times New Roman" panose="02020603050405020304" pitchFamily="18" charset="0"/>
                <a:cs typeface="Times New Roman" panose="02020603050405020304" pitchFamily="18" charset="0"/>
              </a:rPr>
              <a:t>th</a:t>
            </a:r>
            <a:r>
              <a:rPr lang="en-GB" sz="2000" dirty="0" smtClean="0">
                <a:latin typeface="Times New Roman" panose="02020603050405020304" pitchFamily="18" charset="0"/>
                <a:cs typeface="Times New Roman" panose="02020603050405020304" pitchFamily="18" charset="0"/>
              </a:rPr>
              <a:t> August, 2022 and was buried on 19</a:t>
            </a:r>
            <a:r>
              <a:rPr lang="en-GB" sz="2000" baseline="30000" dirty="0" smtClean="0">
                <a:latin typeface="Times New Roman" panose="02020603050405020304" pitchFamily="18" charset="0"/>
                <a:cs typeface="Times New Roman" panose="02020603050405020304" pitchFamily="18" charset="0"/>
              </a:rPr>
              <a:t>th</a:t>
            </a:r>
            <a:r>
              <a:rPr lang="en-GB" sz="2000" dirty="0" smtClean="0">
                <a:latin typeface="Times New Roman" panose="02020603050405020304" pitchFamily="18" charset="0"/>
                <a:cs typeface="Times New Roman" panose="02020603050405020304" pitchFamily="18" charset="0"/>
              </a:rPr>
              <a:t> November, 2022 at his hometown, Odumase-Krobo, Eastern Region. </a:t>
            </a:r>
            <a:endParaRPr lang="en-GB"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0821" y="6082855"/>
            <a:ext cx="569214" cy="569214"/>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77288" y="6313383"/>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2400" y="6372119"/>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a:xfrm>
            <a:off x="631676" y="6537819"/>
            <a:ext cx="4114800" cy="365125"/>
          </a:xfrm>
        </p:spPr>
        <p:txBody>
          <a:bodyPr/>
          <a:lstStyle/>
          <a:p>
            <a:r>
              <a:rPr lang="en-GB" dirty="0" smtClean="0"/>
              <a:t>International Archives Week 2023</a:t>
            </a:r>
            <a:endParaRPr lang="en-GB" dirty="0"/>
          </a:p>
        </p:txBody>
      </p:sp>
      <p:sp>
        <p:nvSpPr>
          <p:cNvPr id="9" name="Slide Number Placeholder 7"/>
          <p:cNvSpPr>
            <a:spLocks noGrp="1"/>
          </p:cNvSpPr>
          <p:nvPr>
            <p:ph type="sldNum" sz="quarter" idx="12"/>
          </p:nvPr>
        </p:nvSpPr>
        <p:spPr>
          <a:xfrm>
            <a:off x="10987850" y="6220075"/>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16</a:t>
            </a:r>
            <a:endParaRPr lang="en-GB" dirty="0"/>
          </a:p>
        </p:txBody>
      </p:sp>
    </p:spTree>
    <p:extLst>
      <p:ext uri="{BB962C8B-B14F-4D97-AF65-F5344CB8AC3E}">
        <p14:creationId xmlns:p14="http://schemas.microsoft.com/office/powerpoint/2010/main" val="2679532158"/>
      </p:ext>
    </p:extLst>
  </p:cSld>
  <p:clrMapOvr>
    <a:masterClrMapping/>
  </p:clrMapOvr>
  <p:transition spd="slow" advTm="20000">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47000">
              <a:schemeClr val="accent1">
                <a:lumMod val="5000"/>
                <a:lumOff val="95000"/>
              </a:schemeClr>
            </a:gs>
            <a:gs pos="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701" y="707432"/>
            <a:ext cx="10515600" cy="5289107"/>
          </a:xfrm>
        </p:spPr>
        <p:txBody>
          <a:bodyPr/>
          <a:lstStyle/>
          <a:p>
            <a:pPr marL="0" indent="0">
              <a:buClr>
                <a:schemeClr val="accent6">
                  <a:lumMod val="75000"/>
                </a:schemeClr>
              </a:buClr>
              <a:buNone/>
            </a:pPr>
            <a:r>
              <a:rPr lang="en-GB" b="1" dirty="0" smtClean="0">
                <a:latin typeface="Times New Roman" panose="02020603050405020304" pitchFamily="18" charset="0"/>
                <a:cs typeface="Times New Roman" panose="02020603050405020304" pitchFamily="18" charset="0"/>
              </a:rPr>
              <a:t>Sources Used</a:t>
            </a:r>
          </a:p>
          <a:p>
            <a:pPr>
              <a:buClr>
                <a:schemeClr val="accent6">
                  <a:lumMod val="75000"/>
                </a:schemeClr>
              </a:buClr>
            </a:pPr>
            <a:r>
              <a:rPr lang="en-GB" i="1" dirty="0">
                <a:latin typeface="Times New Roman" panose="02020603050405020304" pitchFamily="18" charset="0"/>
                <a:cs typeface="Times New Roman" panose="02020603050405020304" pitchFamily="18" charset="0"/>
              </a:rPr>
              <a:t>Call to glory: burial and memorial service for the late Dr. Michael Tetteh </a:t>
            </a:r>
            <a:r>
              <a:rPr lang="en-GB" i="1" dirty="0" smtClean="0">
                <a:latin typeface="Times New Roman" panose="02020603050405020304" pitchFamily="18" charset="0"/>
                <a:cs typeface="Times New Roman" panose="02020603050405020304" pitchFamily="18" charset="0"/>
              </a:rPr>
              <a:t>Kofi.</a:t>
            </a:r>
            <a:r>
              <a:rPr lang="en-GB" dirty="0" smtClean="0">
                <a:latin typeface="Times New Roman" panose="02020603050405020304" pitchFamily="18" charset="0"/>
                <a:cs typeface="Times New Roman" panose="02020603050405020304" pitchFamily="18" charset="0"/>
              </a:rPr>
              <a:t> November, 2022.</a:t>
            </a:r>
            <a:endParaRPr lang="en-GB" dirty="0">
              <a:latin typeface="Times New Roman" panose="02020603050405020304" pitchFamily="18" charset="0"/>
              <a:cs typeface="Times New Roman" panose="02020603050405020304" pitchFamily="18" charset="0"/>
            </a:endParaRPr>
          </a:p>
          <a:p>
            <a:pPr>
              <a:buClr>
                <a:schemeClr val="accent6">
                  <a:lumMod val="75000"/>
                </a:schemeClr>
              </a:buClr>
            </a:pPr>
            <a:r>
              <a:rPr lang="en-GB" i="1" dirty="0" smtClean="0">
                <a:latin typeface="Times New Roman" panose="02020603050405020304" pitchFamily="18" charset="0"/>
                <a:cs typeface="Times New Roman" panose="02020603050405020304" pitchFamily="18" charset="0"/>
              </a:rPr>
              <a:t>The Ghanaian bead tradition</a:t>
            </a:r>
            <a:r>
              <a:rPr lang="en-GB" dirty="0">
                <a:latin typeface="Times New Roman" panose="02020603050405020304" pitchFamily="18" charset="0"/>
                <a:cs typeface="Times New Roman" panose="02020603050405020304" pitchFamily="18" charset="0"/>
              </a:rPr>
              <a:t>.</a:t>
            </a:r>
            <a:r>
              <a:rPr lang="en-GB" dirty="0" smtClean="0">
                <a:latin typeface="Times New Roman" panose="02020603050405020304" pitchFamily="18" charset="0"/>
                <a:cs typeface="Times New Roman" panose="02020603050405020304" pitchFamily="18" charset="0"/>
              </a:rPr>
              <a:t> 2</a:t>
            </a:r>
            <a:r>
              <a:rPr lang="en-GB" baseline="30000" dirty="0" smtClean="0">
                <a:latin typeface="Times New Roman" panose="02020603050405020304" pitchFamily="18" charset="0"/>
                <a:cs typeface="Times New Roman" panose="02020603050405020304" pitchFamily="18" charset="0"/>
              </a:rPr>
              <a:t>nd</a:t>
            </a:r>
            <a:r>
              <a:rPr lang="en-GB" dirty="0" smtClean="0">
                <a:latin typeface="Times New Roman" panose="02020603050405020304" pitchFamily="18" charset="0"/>
                <a:cs typeface="Times New Roman" panose="02020603050405020304" pitchFamily="18" charset="0"/>
              </a:rPr>
              <a:t> ed., Ghana Bead Society, Special Paper 1, 1995.</a:t>
            </a:r>
          </a:p>
          <a:p>
            <a:pPr>
              <a:buClr>
                <a:schemeClr val="accent6">
                  <a:lumMod val="75000"/>
                </a:schemeClr>
              </a:buClr>
            </a:pPr>
            <a:r>
              <a:rPr lang="en-GB" dirty="0" smtClean="0">
                <a:latin typeface="Times New Roman" panose="02020603050405020304" pitchFamily="18" charset="0"/>
                <a:cs typeface="Times New Roman" panose="02020603050405020304" pitchFamily="18" charset="0"/>
              </a:rPr>
              <a:t>The Gold Coast (now Ghana) Chamber of Mines. </a:t>
            </a:r>
            <a:r>
              <a:rPr lang="en-GB" i="1" dirty="0" smtClean="0">
                <a:latin typeface="Times New Roman" panose="02020603050405020304" pitchFamily="18" charset="0"/>
                <a:cs typeface="Times New Roman" panose="02020603050405020304" pitchFamily="18" charset="0"/>
              </a:rPr>
              <a:t>Twenty-ninth Annual Report, 1</a:t>
            </a:r>
            <a:r>
              <a:rPr lang="en-GB" i="1" baseline="30000" dirty="0" smtClean="0">
                <a:latin typeface="Times New Roman" panose="02020603050405020304" pitchFamily="18" charset="0"/>
                <a:cs typeface="Times New Roman" panose="02020603050405020304" pitchFamily="18" charset="0"/>
              </a:rPr>
              <a:t>st</a:t>
            </a:r>
            <a:r>
              <a:rPr lang="en-GB" i="1" dirty="0" smtClean="0">
                <a:latin typeface="Times New Roman" panose="02020603050405020304" pitchFamily="18" charset="0"/>
                <a:cs typeface="Times New Roman" panose="02020603050405020304" pitchFamily="18" charset="0"/>
              </a:rPr>
              <a:t> April 1955 – 31</a:t>
            </a:r>
            <a:r>
              <a:rPr lang="en-GB" i="1" baseline="30000" dirty="0" smtClean="0">
                <a:latin typeface="Times New Roman" panose="02020603050405020304" pitchFamily="18" charset="0"/>
                <a:cs typeface="Times New Roman" panose="02020603050405020304" pitchFamily="18" charset="0"/>
              </a:rPr>
              <a:t>st</a:t>
            </a:r>
            <a:r>
              <a:rPr lang="en-GB" i="1" dirty="0" smtClean="0">
                <a:latin typeface="Times New Roman" panose="02020603050405020304" pitchFamily="18" charset="0"/>
                <a:cs typeface="Times New Roman" panose="02020603050405020304" pitchFamily="18" charset="0"/>
              </a:rPr>
              <a:t> March, 1956.</a:t>
            </a:r>
            <a:endParaRPr lang="en-GB" dirty="0" smtClean="0">
              <a:latin typeface="Times New Roman" panose="02020603050405020304" pitchFamily="18" charset="0"/>
              <a:cs typeface="Times New Roman" panose="02020603050405020304" pitchFamily="18" charset="0"/>
            </a:endParaRPr>
          </a:p>
          <a:p>
            <a:pPr>
              <a:buClr>
                <a:schemeClr val="accent6">
                  <a:lumMod val="75000"/>
                </a:schemeClr>
              </a:buClr>
            </a:pPr>
            <a:r>
              <a:rPr lang="en-GB" dirty="0" smtClean="0">
                <a:latin typeface="Times New Roman" panose="02020603050405020304" pitchFamily="18" charset="0"/>
                <a:cs typeface="Times New Roman" panose="02020603050405020304" pitchFamily="18" charset="0"/>
              </a:rPr>
              <a:t>Schecschel, M. ‘A collection of photographs taken of M T Kofi during his tour in Germany’, 1983.</a:t>
            </a:r>
            <a:endParaRPr lang="en-GB" dirty="0">
              <a:latin typeface="Times New Roman" panose="02020603050405020304" pitchFamily="18" charset="0"/>
              <a:cs typeface="Times New Roman" panose="02020603050405020304" pitchFamily="18" charset="0"/>
            </a:endParaRPr>
          </a:p>
          <a:p>
            <a:pPr>
              <a:buClr>
                <a:schemeClr val="accent6">
                  <a:lumMod val="75000"/>
                </a:schemeClr>
              </a:buClr>
            </a:pPr>
            <a:r>
              <a:rPr lang="en-GB" dirty="0" smtClean="0">
                <a:latin typeface="Times New Roman" panose="02020603050405020304" pitchFamily="18" charset="0"/>
                <a:cs typeface="Times New Roman" panose="02020603050405020304" pitchFamily="18" charset="0"/>
              </a:rPr>
              <a:t>Sutherland-Addy, E, Aidoo, A A, &amp; Dagadu, Kati T. </a:t>
            </a:r>
            <a:r>
              <a:rPr lang="en-GB" i="1" dirty="0" smtClean="0">
                <a:latin typeface="Times New Roman" panose="02020603050405020304" pitchFamily="18" charset="0"/>
                <a:cs typeface="Times New Roman" panose="02020603050405020304" pitchFamily="18" charset="0"/>
              </a:rPr>
              <a:t>Ghana, where the bead speaks, </a:t>
            </a:r>
            <a:r>
              <a:rPr lang="en-GB" dirty="0" smtClean="0">
                <a:latin typeface="Times New Roman" panose="02020603050405020304" pitchFamily="18" charset="0"/>
                <a:cs typeface="Times New Roman" panose="02020603050405020304" pitchFamily="18" charset="0"/>
              </a:rPr>
              <a:t>Foundation </a:t>
            </a:r>
            <a:r>
              <a:rPr lang="en-GB" dirty="0">
                <a:latin typeface="Times New Roman" panose="02020603050405020304" pitchFamily="18" charset="0"/>
                <a:cs typeface="Times New Roman" panose="02020603050405020304" pitchFamily="18" charset="0"/>
              </a:rPr>
              <a:t>for Contemporary </a:t>
            </a:r>
            <a:r>
              <a:rPr lang="en-GB" dirty="0" smtClean="0">
                <a:latin typeface="Times New Roman" panose="02020603050405020304" pitchFamily="18" charset="0"/>
                <a:cs typeface="Times New Roman" panose="02020603050405020304" pitchFamily="18" charset="0"/>
              </a:rPr>
              <a:t>Art-Ghana, 2008.</a:t>
            </a:r>
          </a:p>
          <a:p>
            <a:pPr marL="0" indent="0">
              <a:buClr>
                <a:schemeClr val="accent6">
                  <a:lumMod val="75000"/>
                </a:schemeClr>
              </a:buClr>
              <a:buNone/>
            </a:pPr>
            <a:endParaRPr lang="en-GB" dirty="0" smtClean="0">
              <a:latin typeface="Times New Roman" panose="02020603050405020304" pitchFamily="18" charset="0"/>
              <a:cs typeface="Times New Roman" panose="02020603050405020304" pitchFamily="18" charset="0"/>
            </a:endParaRPr>
          </a:p>
          <a:p>
            <a:pPr marL="0" indent="0">
              <a:buClr>
                <a:schemeClr val="accent6">
                  <a:lumMod val="75000"/>
                </a:schemeClr>
              </a:buClr>
              <a:buNone/>
            </a:pPr>
            <a:endParaRPr lang="en-GB" dirty="0" smtClean="0">
              <a:latin typeface="Times New Roman" panose="02020603050405020304" pitchFamily="18" charset="0"/>
              <a:cs typeface="Times New Roman" panose="02020603050405020304" pitchFamily="18" charset="0"/>
            </a:endParaRPr>
          </a:p>
          <a:p>
            <a:pPr>
              <a:buClr>
                <a:schemeClr val="accent6">
                  <a:lumMod val="75000"/>
                </a:schemeClr>
              </a:buClr>
            </a:pP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82063" y="6082854"/>
            <a:ext cx="569214" cy="569214"/>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8" name="Slide Number Placeholder 7"/>
          <p:cNvSpPr>
            <a:spLocks noGrp="1"/>
          </p:cNvSpPr>
          <p:nvPr>
            <p:ph type="sldNum" sz="quarter" idx="12"/>
          </p:nvPr>
        </p:nvSpPr>
        <p:spPr>
          <a:xfrm>
            <a:off x="10643833" y="6184899"/>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17</a:t>
            </a:r>
            <a:endParaRPr lang="en-GB" dirty="0"/>
          </a:p>
        </p:txBody>
      </p:sp>
    </p:spTree>
    <p:extLst>
      <p:ext uri="{BB962C8B-B14F-4D97-AF65-F5344CB8AC3E}">
        <p14:creationId xmlns:p14="http://schemas.microsoft.com/office/powerpoint/2010/main" val="1393589703"/>
      </p:ext>
    </p:extLst>
  </p:cSld>
  <p:clrMapOvr>
    <a:masterClrMapping/>
  </p:clrMapOvr>
  <mc:AlternateContent xmlns:mc="http://schemas.openxmlformats.org/markup-compatibility/2006" xmlns:p14="http://schemas.microsoft.com/office/powerpoint/2010/main">
    <mc:Choice Requires="p14">
      <p:transition spd="med" p14:dur="700" advTm="10000">
        <p:fade/>
      </p:transition>
    </mc:Choice>
    <mc:Fallback xmlns="">
      <p:transition spd="med" advTm="10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47000">
              <a:schemeClr val="accent1">
                <a:lumMod val="5000"/>
                <a:lumOff val="95000"/>
              </a:schemeClr>
            </a:gs>
            <a:gs pos="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762" y="2749995"/>
            <a:ext cx="11749237" cy="1013483"/>
          </a:xfrm>
          <a:gradFill>
            <a:gsLst>
              <a:gs pos="0">
                <a:schemeClr val="accent1">
                  <a:lumMod val="5000"/>
                  <a:lumOff val="95000"/>
                </a:schemeClr>
              </a:gs>
              <a:gs pos="100000">
                <a:schemeClr val="accent6">
                  <a:lumMod val="30000"/>
                  <a:lumOff val="70000"/>
                </a:schemeClr>
              </a:gs>
            </a:gsLst>
            <a:lin ang="2700000" scaled="0"/>
          </a:gradFill>
        </p:spPr>
        <p:txBody>
          <a:bodyPr>
            <a:noAutofit/>
          </a:bodyPr>
          <a:lstStyle/>
          <a:p>
            <a:pPr marL="0" indent="0">
              <a:buNone/>
            </a:pPr>
            <a:r>
              <a:rPr lang="en-GB" sz="7200" i="1" dirty="0" err="1" smtClean="0">
                <a:solidFill>
                  <a:schemeClr val="tx1">
                    <a:lumMod val="65000"/>
                    <a:lumOff val="35000"/>
                  </a:schemeClr>
                </a:solidFill>
                <a:latin typeface="Times New Roman" panose="02020603050405020304" pitchFamily="18" charset="0"/>
                <a:cs typeface="Times New Roman" panose="02020603050405020304" pitchFamily="18" charset="0"/>
              </a:rPr>
              <a:t>Odikaŋfo</a:t>
            </a:r>
            <a:r>
              <a:rPr lang="en-GB" sz="7200" i="1" dirty="0" smtClean="0">
                <a:solidFill>
                  <a:schemeClr val="tx1">
                    <a:lumMod val="65000"/>
                    <a:lumOff val="35000"/>
                  </a:schemeClr>
                </a:solidFill>
                <a:latin typeface="Times New Roman" panose="02020603050405020304" pitchFamily="18" charset="0"/>
                <a:cs typeface="Times New Roman" panose="02020603050405020304" pitchFamily="18" charset="0"/>
              </a:rPr>
              <a:t>, da </a:t>
            </a:r>
            <a:r>
              <a:rPr lang="en-GB" sz="7200" i="1" dirty="0" err="1" smtClean="0">
                <a:solidFill>
                  <a:schemeClr val="tx1">
                    <a:lumMod val="65000"/>
                    <a:lumOff val="35000"/>
                  </a:schemeClr>
                </a:solidFill>
                <a:latin typeface="Times New Roman" panose="02020603050405020304" pitchFamily="18" charset="0"/>
                <a:cs typeface="Times New Roman" panose="02020603050405020304" pitchFamily="18" charset="0"/>
              </a:rPr>
              <a:t>yiye</a:t>
            </a:r>
            <a:r>
              <a:rPr lang="en-GB" sz="7200" i="1" dirty="0" smtClean="0">
                <a:solidFill>
                  <a:schemeClr val="tx1">
                    <a:lumMod val="65000"/>
                    <a:lumOff val="35000"/>
                  </a:schemeClr>
                </a:solidFill>
                <a:latin typeface="Times New Roman" panose="02020603050405020304" pitchFamily="18" charset="0"/>
                <a:cs typeface="Times New Roman" panose="02020603050405020304" pitchFamily="18" charset="0"/>
              </a:rPr>
              <a:t>.</a:t>
            </a:r>
            <a:endParaRPr lang="en-GB" sz="7200" dirty="0" smtClean="0">
              <a:latin typeface="Times New Roman" panose="02020603050405020304" pitchFamily="18" charset="0"/>
              <a:cs typeface="Times New Roman" panose="02020603050405020304" pitchFamily="18" charset="0"/>
            </a:endParaRPr>
          </a:p>
          <a:p>
            <a:pPr marL="0" indent="0">
              <a:buNone/>
            </a:pPr>
            <a:endParaRPr lang="en-GB" sz="7200" dirty="0" smtClean="0">
              <a:latin typeface="Times New Roman" panose="02020603050405020304" pitchFamily="18" charset="0"/>
              <a:cs typeface="Times New Roman" panose="02020603050405020304" pitchFamily="18" charset="0"/>
            </a:endParaRPr>
          </a:p>
          <a:p>
            <a:endParaRPr lang="en-GB" sz="7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91688" y="6045562"/>
            <a:ext cx="569214" cy="569214"/>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dirty="0" smtClean="0"/>
              <a:t>International Archives Week 2023</a:t>
            </a:r>
            <a:endParaRPr lang="en-GB" dirty="0"/>
          </a:p>
        </p:txBody>
      </p:sp>
      <p:sp>
        <p:nvSpPr>
          <p:cNvPr id="8" name="Slide Number Placeholder 7"/>
          <p:cNvSpPr>
            <a:spLocks noGrp="1"/>
          </p:cNvSpPr>
          <p:nvPr>
            <p:ph type="sldNum" sz="quarter" idx="12"/>
          </p:nvPr>
        </p:nvSpPr>
        <p:spPr>
          <a:xfrm>
            <a:off x="10682334" y="6147606"/>
            <a:ext cx="338592"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18</a:t>
            </a:r>
            <a:endParaRPr lang="en-GB" dirty="0"/>
          </a:p>
        </p:txBody>
      </p:sp>
      <p:pic>
        <p:nvPicPr>
          <p:cNvPr id="9"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3582" y="1151566"/>
            <a:ext cx="4344815" cy="4358387"/>
          </a:xfrm>
          <a:prstGeom prst="ellipse">
            <a:avLst/>
          </a:prstGeom>
          <a:ln w="63500" cap="rnd">
            <a:noFill/>
          </a:ln>
          <a:effectLst>
            <a:outerShdw blurRad="152400" dist="27940" dir="5400000" algn="ctr">
              <a:srgbClr val="000000">
                <a:alpha val="81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748350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10000">
        <p15:prstTrans prst="curtains"/>
      </p:transition>
    </mc:Choice>
    <mc:Fallback xmlns="">
      <p:transition spd="slow" advTm="1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43000">
              <a:schemeClr val="accent6">
                <a:lumMod val="5000"/>
                <a:lumOff val="95000"/>
              </a:schemeClr>
            </a:gs>
            <a:gs pos="100000">
              <a:schemeClr val="accent6">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3532" y="230656"/>
            <a:ext cx="11438467" cy="670484"/>
          </a:xfrm>
          <a:gradFill>
            <a:gsLst>
              <a:gs pos="100000">
                <a:schemeClr val="accent1">
                  <a:lumMod val="5000"/>
                  <a:lumOff val="95000"/>
                  <a:alpha val="16000"/>
                </a:schemeClr>
              </a:gs>
              <a:gs pos="28000">
                <a:schemeClr val="accent6">
                  <a:lumMod val="60000"/>
                  <a:lumOff val="40000"/>
                  <a:alpha val="66000"/>
                </a:schemeClr>
              </a:gs>
            </a:gsLst>
            <a:lin ang="7200000" scaled="0"/>
          </a:gradFill>
        </p:spPr>
        <p:txBody>
          <a:bodyPr>
            <a:noAutofit/>
          </a:bodyPr>
          <a:lstStyle/>
          <a:p>
            <a:r>
              <a:rPr lang="en-GB" sz="4800" dirty="0" smtClean="0">
                <a:latin typeface="Times New Roman" panose="02020603050405020304" pitchFamily="18" charset="0"/>
                <a:cs typeface="Times New Roman" panose="02020603050405020304" pitchFamily="18" charset="0"/>
              </a:rPr>
              <a:t>Overview</a:t>
            </a:r>
            <a:endParaRPr lang="en-GB"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3532" y="1088498"/>
            <a:ext cx="10907015" cy="5298142"/>
          </a:xfrm>
          <a:gradFill>
            <a:gsLst>
              <a:gs pos="39000">
                <a:schemeClr val="accent6">
                  <a:lumMod val="5000"/>
                  <a:lumOff val="95000"/>
                </a:schemeClr>
              </a:gs>
              <a:gs pos="0">
                <a:schemeClr val="accent6">
                  <a:lumMod val="30000"/>
                  <a:lumOff val="70000"/>
                </a:schemeClr>
              </a:gs>
            </a:gsLst>
            <a:lin ang="2700000" scaled="1"/>
          </a:gradFill>
        </p:spPr>
        <p:txBody>
          <a:bodyPr>
            <a:normAutofit fontScale="92500" lnSpcReduction="10000"/>
          </a:bodyPr>
          <a:lstStyle/>
          <a:p>
            <a:pPr marL="0" indent="0">
              <a:buNone/>
            </a:pPr>
            <a:r>
              <a:rPr lang="en-GB" dirty="0" smtClean="0">
                <a:latin typeface="Times New Roman" panose="02020603050405020304" pitchFamily="18" charset="0"/>
                <a:cs typeface="Times New Roman" panose="02020603050405020304" pitchFamily="18" charset="0"/>
              </a:rPr>
              <a:t>This year’s ICA celebration is on the theme </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#75YearsICA</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mark its</a:t>
            </a:r>
            <a:r>
              <a:rPr lang="en-US"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diamond anniversary</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The University of Mines and Technology, which is seventy years old, joined the ICA in 2021 and has since celebrated the International Archives Week.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This year, we share from the Institution’s archives about Dr. Michael Tetteh Kofi, the Institution’s first Ghanaian Principal. </a:t>
            </a:r>
          </a:p>
          <a:p>
            <a:pPr marL="0" indent="0">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Information for this sneak preview in </a:t>
            </a:r>
            <a:r>
              <a:rPr lang="en-US" dirty="0" err="1" smtClean="0">
                <a:latin typeface="Times New Roman" panose="02020603050405020304" pitchFamily="18" charset="0"/>
                <a:cs typeface="Times New Roman" panose="02020603050405020304" pitchFamily="18" charset="0"/>
              </a:rPr>
              <a:t>honour</a:t>
            </a:r>
            <a:r>
              <a:rPr lang="en-US" dirty="0" smtClean="0">
                <a:latin typeface="Times New Roman" panose="02020603050405020304" pitchFamily="18" charset="0"/>
                <a:cs typeface="Times New Roman" panose="02020603050405020304" pitchFamily="18" charset="0"/>
              </a:rPr>
              <a:t> of a pioneer in mining education was gathered from the University Archives and his funeral brochure, </a:t>
            </a:r>
            <a:r>
              <a:rPr lang="en-GB" i="1" dirty="0">
                <a:latin typeface="Times New Roman" panose="02020603050405020304" pitchFamily="18" charset="0"/>
                <a:cs typeface="Times New Roman" panose="02020603050405020304" pitchFamily="18" charset="0"/>
              </a:rPr>
              <a:t>Call to glory: burial and memorial service for the late </a:t>
            </a:r>
            <a:r>
              <a:rPr lang="en-GB" i="1" dirty="0" err="1">
                <a:latin typeface="Times New Roman" panose="02020603050405020304" pitchFamily="18" charset="0"/>
                <a:cs typeface="Times New Roman" panose="02020603050405020304" pitchFamily="18" charset="0"/>
              </a:rPr>
              <a:t>Dr.</a:t>
            </a:r>
            <a:r>
              <a:rPr lang="en-GB" i="1" dirty="0">
                <a:latin typeface="Times New Roman" panose="02020603050405020304" pitchFamily="18" charset="0"/>
                <a:cs typeface="Times New Roman" panose="02020603050405020304" pitchFamily="18" charset="0"/>
              </a:rPr>
              <a:t> Michael Tetteh </a:t>
            </a:r>
            <a:r>
              <a:rPr lang="en-GB" i="1" dirty="0" smtClean="0">
                <a:latin typeface="Times New Roman" panose="02020603050405020304" pitchFamily="18" charset="0"/>
                <a:cs typeface="Times New Roman" panose="02020603050405020304" pitchFamily="18" charset="0"/>
              </a:rPr>
              <a:t>Kofi, </a:t>
            </a:r>
            <a:r>
              <a:rPr lang="en-GB" dirty="0" smtClean="0">
                <a:latin typeface="Times New Roman" panose="02020603050405020304" pitchFamily="18" charset="0"/>
                <a:cs typeface="Times New Roman" panose="02020603050405020304" pitchFamily="18" charset="0"/>
              </a:rPr>
              <a:t>19</a:t>
            </a:r>
            <a:r>
              <a:rPr lang="en-GB" baseline="30000" dirty="0" smtClean="0">
                <a:latin typeface="Times New Roman" panose="02020603050405020304" pitchFamily="18" charset="0"/>
                <a:cs typeface="Times New Roman" panose="02020603050405020304" pitchFamily="18" charset="0"/>
              </a:rPr>
              <a:t>th</a:t>
            </a:r>
            <a:r>
              <a:rPr lang="en-GB" dirty="0" smtClean="0">
                <a:latin typeface="Times New Roman" panose="02020603050405020304" pitchFamily="18" charset="0"/>
                <a:cs typeface="Times New Roman" panose="02020603050405020304" pitchFamily="18" charset="0"/>
              </a:rPr>
              <a:t> November, 2022</a:t>
            </a:r>
            <a:r>
              <a:rPr lang="en-GB" i="1"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buNone/>
            </a:pPr>
            <a:endParaRPr lang="en-GB"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91333" y="5968276"/>
            <a:ext cx="569214" cy="569214"/>
          </a:xfrm>
          <a:prstGeom prst="rect">
            <a:avLst/>
          </a:prstGeom>
          <a:ln>
            <a:noFill/>
          </a:ln>
          <a:effectLst>
            <a:outerShdw blurRad="190500" algn="tl" rotWithShape="0">
              <a:srgbClr val="000000">
                <a:alpha val="70000"/>
              </a:srgbClr>
            </a:outerShdw>
          </a:effectLst>
        </p:spPr>
      </p:pic>
      <p:pic>
        <p:nvPicPr>
          <p:cNvPr id="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7" name="Footer Placeholder 6"/>
          <p:cNvSpPr>
            <a:spLocks noGrp="1"/>
          </p:cNvSpPr>
          <p:nvPr>
            <p:ph type="ftr" sz="quarter" idx="11"/>
          </p:nvPr>
        </p:nvSpPr>
        <p:spPr/>
        <p:txBody>
          <a:bodyPr/>
          <a:lstStyle/>
          <a:p>
            <a:r>
              <a:rPr lang="en-GB" smtClean="0"/>
              <a:t>International Archives Week 2023</a:t>
            </a:r>
            <a:endParaRPr lang="en-GB" dirty="0"/>
          </a:p>
        </p:txBody>
      </p:sp>
      <p:sp>
        <p:nvSpPr>
          <p:cNvPr id="8" name="Slide Number Placeholder 7"/>
          <p:cNvSpPr>
            <a:spLocks noGrp="1"/>
          </p:cNvSpPr>
          <p:nvPr>
            <p:ph type="sldNum" sz="quarter" idx="12"/>
          </p:nvPr>
        </p:nvSpPr>
        <p:spPr>
          <a:xfrm>
            <a:off x="10633287" y="6218237"/>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fld id="{6164BE8C-EBD9-4ED6-840B-C5DD780A91A5}" type="slidenum">
              <a:rPr lang="en-GB" smtClean="0"/>
              <a:t>2</a:t>
            </a:fld>
            <a:endParaRPr lang="en-GB" dirty="0"/>
          </a:p>
        </p:txBody>
      </p:sp>
    </p:spTree>
    <p:extLst>
      <p:ext uri="{BB962C8B-B14F-4D97-AF65-F5344CB8AC3E}">
        <p14:creationId xmlns:p14="http://schemas.microsoft.com/office/powerpoint/2010/main" val="3359656636"/>
      </p:ext>
    </p:extLst>
  </p:cSld>
  <p:clrMapOvr>
    <a:masterClrMapping/>
  </p:clrMapOvr>
  <mc:AlternateContent xmlns:mc="http://schemas.openxmlformats.org/markup-compatibility/2006" xmlns:p14="http://schemas.microsoft.com/office/powerpoint/2010/main">
    <mc:Choice Requires="p14">
      <p:transition spd="slow" p14:dur="1500" advTm="15000">
        <p:split orient="vert"/>
      </p:transition>
    </mc:Choice>
    <mc:Fallback xmlns="">
      <p:transition spd="slow" advTm="1500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59000">
              <a:schemeClr val="accent6">
                <a:lumMod val="5000"/>
                <a:lumOff val="95000"/>
              </a:schemeClr>
            </a:gs>
            <a:gs pos="100000">
              <a:schemeClr val="accent6">
                <a:lumMod val="30000"/>
                <a:lumOff val="70000"/>
              </a:schemeClr>
            </a:gs>
          </a:gsLst>
          <a:lin ang="2700000" scaled="1"/>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727" y="725498"/>
            <a:ext cx="5086120" cy="5107411"/>
          </a:xfrm>
          <a:prstGeom prst="ellipse">
            <a:avLst/>
          </a:prstGeom>
          <a:ln w="57150" cap="rnd">
            <a:solidFill>
              <a:schemeClr val="accent6">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5784784" y="644053"/>
            <a:ext cx="5890660" cy="5693866"/>
          </a:xfrm>
          <a:prstGeom prst="rect">
            <a:avLst/>
          </a:prstGeom>
          <a:gradFill>
            <a:gsLst>
              <a:gs pos="53000">
                <a:schemeClr val="accent6">
                  <a:lumMod val="5000"/>
                  <a:lumOff val="95000"/>
                </a:schemeClr>
              </a:gs>
              <a:gs pos="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800" dirty="0" err="1">
                <a:latin typeface="Times New Roman" panose="02020603050405020304" pitchFamily="18" charset="0"/>
                <a:cs typeface="Times New Roman" panose="02020603050405020304" pitchFamily="18" charset="0"/>
              </a:rPr>
              <a:t>Dr.</a:t>
            </a:r>
            <a:r>
              <a:rPr lang="en-GB" sz="2800" dirty="0">
                <a:latin typeface="Times New Roman" panose="02020603050405020304" pitchFamily="18" charset="0"/>
                <a:cs typeface="Times New Roman" panose="02020603050405020304" pitchFamily="18" charset="0"/>
              </a:rPr>
              <a:t> Michael </a:t>
            </a:r>
            <a:r>
              <a:rPr lang="en-GB" sz="2800" dirty="0" smtClean="0">
                <a:latin typeface="Times New Roman" panose="02020603050405020304" pitchFamily="18" charset="0"/>
                <a:cs typeface="Times New Roman" panose="02020603050405020304" pitchFamily="18" charset="0"/>
              </a:rPr>
              <a:t>Tetteh Kofi, born on </a:t>
            </a:r>
            <a:br>
              <a:rPr lang="en-GB" sz="2800" dirty="0" smtClean="0">
                <a:latin typeface="Times New Roman" panose="02020603050405020304" pitchFamily="18" charset="0"/>
                <a:cs typeface="Times New Roman" panose="02020603050405020304" pitchFamily="18" charset="0"/>
              </a:rPr>
            </a:br>
            <a:r>
              <a:rPr lang="en-GB" sz="2800" dirty="0" smtClean="0">
                <a:latin typeface="Times New Roman" panose="02020603050405020304" pitchFamily="18" charset="0"/>
                <a:cs typeface="Times New Roman" panose="02020603050405020304" pitchFamily="18" charset="0"/>
              </a:rPr>
              <a:t>3</a:t>
            </a:r>
            <a:r>
              <a:rPr lang="en-GB" sz="2800" baseline="30000" dirty="0" smtClean="0">
                <a:latin typeface="Times New Roman" panose="02020603050405020304" pitchFamily="18" charset="0"/>
                <a:cs typeface="Times New Roman" panose="02020603050405020304" pitchFamily="18" charset="0"/>
              </a:rPr>
              <a:t>rd</a:t>
            </a:r>
            <a:r>
              <a:rPr lang="en-GB" sz="2800" dirty="0" smtClean="0">
                <a:latin typeface="Times New Roman" panose="02020603050405020304" pitchFamily="18" charset="0"/>
                <a:cs typeface="Times New Roman" panose="02020603050405020304" pitchFamily="18" charset="0"/>
              </a:rPr>
              <a:t> May, 1929 at Odumase-Krobo. </a:t>
            </a:r>
          </a:p>
          <a:p>
            <a:pPr algn="just"/>
            <a:endParaRPr lang="en-GB" sz="2800" dirty="0">
              <a:latin typeface="Times New Roman" panose="02020603050405020304" pitchFamily="18" charset="0"/>
              <a:cs typeface="Times New Roman" panose="02020603050405020304" pitchFamily="18" charset="0"/>
            </a:endParaRPr>
          </a:p>
          <a:p>
            <a:pPr algn="just"/>
            <a:r>
              <a:rPr lang="en-GB" sz="2800" dirty="0" smtClean="0">
                <a:latin typeface="Times New Roman" panose="02020603050405020304" pitchFamily="18" charset="0"/>
                <a:cs typeface="Times New Roman" panose="02020603050405020304" pitchFamily="18" charset="0"/>
              </a:rPr>
              <a:t>He attended Presbyterian </a:t>
            </a:r>
            <a:r>
              <a:rPr lang="en-GB" sz="2800" dirty="0">
                <a:latin typeface="Times New Roman" panose="02020603050405020304" pitchFamily="18" charset="0"/>
                <a:cs typeface="Times New Roman" panose="02020603050405020304" pitchFamily="18" charset="0"/>
              </a:rPr>
              <a:t>Boys’ Secondary School, </a:t>
            </a:r>
            <a:r>
              <a:rPr lang="en-GB" sz="2800" dirty="0" err="1">
                <a:latin typeface="Times New Roman" panose="02020603050405020304" pitchFamily="18" charset="0"/>
                <a:cs typeface="Times New Roman" panose="02020603050405020304" pitchFamily="18" charset="0"/>
              </a:rPr>
              <a:t>Odumase-Krobo</a:t>
            </a:r>
            <a:r>
              <a:rPr lang="en-GB" sz="2800" dirty="0">
                <a:latin typeface="Times New Roman" panose="02020603050405020304" pitchFamily="18" charset="0"/>
                <a:cs typeface="Times New Roman" panose="02020603050405020304" pitchFamily="18" charset="0"/>
              </a:rPr>
              <a:t>, </a:t>
            </a:r>
            <a:r>
              <a:rPr lang="en-GB" sz="2800" dirty="0" smtClean="0">
                <a:latin typeface="Times New Roman" panose="02020603050405020304" pitchFamily="18" charset="0"/>
                <a:cs typeface="Times New Roman" panose="02020603050405020304" pitchFamily="18" charset="0"/>
              </a:rPr>
              <a:t>between 1945 and 1960 and University </a:t>
            </a:r>
            <a:r>
              <a:rPr lang="en-GB" sz="2800" dirty="0">
                <a:latin typeface="Times New Roman" panose="02020603050405020304" pitchFamily="18" charset="0"/>
                <a:cs typeface="Times New Roman" panose="02020603050405020304" pitchFamily="18" charset="0"/>
              </a:rPr>
              <a:t>of </a:t>
            </a:r>
            <a:r>
              <a:rPr lang="en-GB" sz="2800" dirty="0" smtClean="0">
                <a:latin typeface="Times New Roman" panose="02020603050405020304" pitchFamily="18" charset="0"/>
                <a:cs typeface="Times New Roman" panose="02020603050405020304" pitchFamily="18" charset="0"/>
              </a:rPr>
              <a:t>Newcastle-Upon-Tyne</a:t>
            </a:r>
            <a:r>
              <a:rPr lang="en-GB" sz="2800" dirty="0">
                <a:latin typeface="Times New Roman" panose="02020603050405020304" pitchFamily="18" charset="0"/>
                <a:cs typeface="Times New Roman" panose="02020603050405020304" pitchFamily="18" charset="0"/>
              </a:rPr>
              <a:t>, England, </a:t>
            </a:r>
            <a:r>
              <a:rPr lang="en-GB" sz="2800" dirty="0" smtClean="0">
                <a:latin typeface="Times New Roman" panose="02020603050405020304" pitchFamily="18" charset="0"/>
                <a:cs typeface="Times New Roman" panose="02020603050405020304" pitchFamily="18" charset="0"/>
              </a:rPr>
              <a:t>between 1970 and 1972.</a:t>
            </a:r>
            <a:endParaRPr lang="en-GB" sz="2800" dirty="0">
              <a:latin typeface="Times New Roman" panose="02020603050405020304" pitchFamily="18" charset="0"/>
              <a:cs typeface="Times New Roman" panose="02020603050405020304" pitchFamily="18" charset="0"/>
            </a:endParaRPr>
          </a:p>
          <a:p>
            <a:endParaRPr lang="en-GB" sz="2800" dirty="0" smtClean="0">
              <a:latin typeface="Times New Roman" panose="02020603050405020304" pitchFamily="18" charset="0"/>
              <a:cs typeface="Times New Roman" panose="02020603050405020304" pitchFamily="18" charset="0"/>
            </a:endParaRPr>
          </a:p>
          <a:p>
            <a:pPr algn="just"/>
            <a:r>
              <a:rPr lang="en-GB" sz="2800" dirty="0" smtClean="0">
                <a:latin typeface="Times New Roman" panose="02020603050405020304" pitchFamily="18" charset="0"/>
                <a:cs typeface="Times New Roman" panose="02020603050405020304" pitchFamily="18" charset="0"/>
              </a:rPr>
              <a:t>He worked as a Mathematics teacher at </a:t>
            </a:r>
            <a:r>
              <a:rPr lang="en-GB" sz="2800" dirty="0" err="1" smtClean="0">
                <a:latin typeface="Times New Roman" panose="02020603050405020304" pitchFamily="18" charset="0"/>
                <a:cs typeface="Times New Roman" panose="02020603050405020304" pitchFamily="18" charset="0"/>
              </a:rPr>
              <a:t>Adabraka</a:t>
            </a:r>
            <a:r>
              <a:rPr lang="en-GB" sz="2800" dirty="0" smtClean="0">
                <a:latin typeface="Times New Roman" panose="02020603050405020304" pitchFamily="18" charset="0"/>
                <a:cs typeface="Times New Roman" panose="02020603050405020304" pitchFamily="18" charset="0"/>
              </a:rPr>
              <a:t> </a:t>
            </a:r>
            <a:r>
              <a:rPr lang="en-GB" sz="2800" dirty="0">
                <a:latin typeface="Times New Roman" panose="02020603050405020304" pitchFamily="18" charset="0"/>
                <a:cs typeface="Times New Roman" panose="02020603050405020304" pitchFamily="18" charset="0"/>
              </a:rPr>
              <a:t>Government Primary School and James Town Primary School, </a:t>
            </a:r>
            <a:r>
              <a:rPr lang="en-GB" sz="2800" dirty="0" smtClean="0">
                <a:latin typeface="Times New Roman" panose="02020603050405020304" pitchFamily="18" charset="0"/>
                <a:cs typeface="Times New Roman" panose="02020603050405020304" pitchFamily="18" charset="0"/>
              </a:rPr>
              <a:t>between 1953 and 1956.</a:t>
            </a:r>
          </a:p>
        </p:txBody>
      </p:sp>
      <p:pic>
        <p:nvPicPr>
          <p:cNvPr id="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20025" y="5906198"/>
            <a:ext cx="569214" cy="569214"/>
          </a:xfrm>
          <a:prstGeom prst="rect">
            <a:avLst/>
          </a:prstGeom>
          <a:ln>
            <a:noFill/>
          </a:ln>
          <a:effectLst>
            <a:outerShdw blurRad="190500" algn="tl" rotWithShape="0">
              <a:srgbClr val="000000">
                <a:alpha val="70000"/>
              </a:srgbClr>
            </a:outerShdw>
          </a:effectLst>
        </p:spPr>
      </p:pic>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txBox="1">
            <a:spLocks/>
          </p:cNvSpPr>
          <p:nvPr/>
        </p:nvSpPr>
        <p:spPr>
          <a:xfrm>
            <a:off x="10865702" y="6218237"/>
            <a:ext cx="262467" cy="365125"/>
          </a:xfrm>
          <a:prstGeom prst="rect">
            <a:avLst/>
          </a:prstGeo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dirty="0"/>
              <a:t>3</a:t>
            </a:r>
          </a:p>
        </p:txBody>
      </p:sp>
    </p:spTree>
    <p:extLst>
      <p:ext uri="{BB962C8B-B14F-4D97-AF65-F5344CB8AC3E}">
        <p14:creationId xmlns:p14="http://schemas.microsoft.com/office/powerpoint/2010/main" val="3644640165"/>
      </p:ext>
    </p:extLst>
  </p:cSld>
  <p:clrMapOvr>
    <a:masterClrMapping/>
  </p:clrMapOvr>
  <mc:AlternateContent xmlns:mc="http://schemas.openxmlformats.org/markup-compatibility/2006" xmlns:p14="http://schemas.microsoft.com/office/powerpoint/2010/main">
    <mc:Choice Requires="p14">
      <p:transition spd="slow" p14:dur="3400" advTm="15000">
        <p14:reveal/>
      </p:transition>
    </mc:Choice>
    <mc:Fallback xmlns="">
      <p:transition spd="slow" advTm="1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50000">
              <a:schemeClr val="accent6">
                <a:lumMod val="5000"/>
                <a:lumOff val="95000"/>
              </a:schemeClr>
            </a:gs>
            <a:gs pos="100000">
              <a:schemeClr val="accent6">
                <a:lumMod val="30000"/>
                <a:lumOff val="70000"/>
              </a:schemeClr>
            </a:gs>
          </a:gsLst>
          <a:lin ang="27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522" y="365759"/>
            <a:ext cx="10722543" cy="5942964"/>
          </a:xfrm>
          <a:gradFill>
            <a:gsLst>
              <a:gs pos="58000">
                <a:schemeClr val="accent6">
                  <a:lumMod val="5000"/>
                  <a:lumOff val="95000"/>
                </a:schemeClr>
              </a:gs>
              <a:gs pos="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noAutofit/>
          </a:bodyPr>
          <a:lstStyle/>
          <a:p>
            <a:pPr marL="0" indent="0" algn="just">
              <a:buNone/>
            </a:pPr>
            <a:r>
              <a:rPr lang="en-GB" dirty="0">
                <a:latin typeface="Times New Roman" panose="02020603050405020304" pitchFamily="18" charset="0"/>
                <a:cs typeface="Times New Roman" panose="02020603050405020304" pitchFamily="18" charset="0"/>
              </a:rPr>
              <a:t>From December 1956 he was at Tarkwa Technical Institute, December where he taught Mathematics, Science, Rock Mechanics, Soil Mechanics, Mechanical and Electrical Engineering, </a:t>
            </a:r>
            <a:r>
              <a:rPr lang="en-GB" dirty="0" smtClean="0">
                <a:latin typeface="Times New Roman" panose="02020603050405020304" pitchFamily="18" charset="0"/>
                <a:cs typeface="Times New Roman" panose="02020603050405020304" pitchFamily="18" charset="0"/>
              </a:rPr>
              <a:t>was recommended to teach Geology </a:t>
            </a:r>
            <a:r>
              <a:rPr lang="en-GB" dirty="0">
                <a:latin typeface="Times New Roman" panose="02020603050405020304" pitchFamily="18" charset="0"/>
                <a:cs typeface="Times New Roman" panose="02020603050405020304" pitchFamily="18" charset="0"/>
              </a:rPr>
              <a:t>and Theoretical Surveying. </a:t>
            </a:r>
            <a:endParaRPr lang="en-GB" dirty="0" smtClean="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lgn="just">
              <a:buNone/>
            </a:pPr>
            <a:r>
              <a:rPr lang="en-GB" dirty="0" smtClean="0">
                <a:latin typeface="Times New Roman" panose="02020603050405020304" pitchFamily="18" charset="0"/>
                <a:cs typeface="Times New Roman" panose="02020603050405020304" pitchFamily="18" charset="0"/>
              </a:rPr>
              <a:t>He </a:t>
            </a:r>
            <a:r>
              <a:rPr lang="en-GB" dirty="0">
                <a:latin typeface="Times New Roman" panose="02020603050405020304" pitchFamily="18" charset="0"/>
                <a:cs typeface="Times New Roman" panose="02020603050405020304" pitchFamily="18" charset="0"/>
              </a:rPr>
              <a:t>was also the Industrial Liaison Officer, and the supervisor of  the carpentry and masonry </a:t>
            </a:r>
            <a:r>
              <a:rPr lang="en-GB" dirty="0" smtClean="0">
                <a:latin typeface="Times New Roman" panose="02020603050405020304" pitchFamily="18" charset="0"/>
                <a:cs typeface="Times New Roman" panose="02020603050405020304" pitchFamily="18" charset="0"/>
              </a:rPr>
              <a:t>workshops</a:t>
            </a:r>
            <a:r>
              <a:rPr lang="en-GB" dirty="0">
                <a:latin typeface="Times New Roman" panose="02020603050405020304" pitchFamily="18" charset="0"/>
                <a:cs typeface="Times New Roman" panose="02020603050405020304" pitchFamily="18" charset="0"/>
              </a:rPr>
              <a:t>. </a:t>
            </a:r>
            <a:endParaRPr lang="en-GB" dirty="0" smtClean="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lgn="just">
              <a:buNone/>
            </a:pPr>
            <a:r>
              <a:rPr lang="en-GB" dirty="0" smtClean="0">
                <a:latin typeface="Times New Roman" panose="02020603050405020304" pitchFamily="18" charset="0"/>
                <a:cs typeface="Times New Roman" panose="02020603050405020304" pitchFamily="18" charset="0"/>
              </a:rPr>
              <a:t>Ultimately</a:t>
            </a:r>
            <a:r>
              <a:rPr lang="en-GB" dirty="0">
                <a:latin typeface="Times New Roman" panose="02020603050405020304" pitchFamily="18" charset="0"/>
                <a:cs typeface="Times New Roman" panose="02020603050405020304" pitchFamily="18" charset="0"/>
              </a:rPr>
              <a:t>, he became the first Ghanaian </a:t>
            </a:r>
            <a:r>
              <a:rPr lang="en-GB" dirty="0" smtClean="0">
                <a:latin typeface="Times New Roman" panose="02020603050405020304" pitchFamily="18" charset="0"/>
                <a:cs typeface="Times New Roman" panose="02020603050405020304" pitchFamily="18" charset="0"/>
              </a:rPr>
              <a:t>Principal and served in that capacity from 1976 till 1995.</a:t>
            </a:r>
          </a:p>
          <a:p>
            <a:pPr marL="0" indent="0">
              <a:buNone/>
            </a:pPr>
            <a:endParaRPr lang="en-GB" dirty="0">
              <a:latin typeface="Times New Roman" panose="02020603050405020304" pitchFamily="18" charset="0"/>
              <a:cs typeface="Times New Roman" panose="02020603050405020304" pitchFamily="18" charset="0"/>
            </a:endParaRPr>
          </a:p>
          <a:p>
            <a:pPr marL="0" indent="0" algn="just">
              <a:buNone/>
            </a:pPr>
            <a:r>
              <a:rPr lang="en-GB" dirty="0">
                <a:latin typeface="Times New Roman" panose="02020603050405020304" pitchFamily="18" charset="0"/>
                <a:cs typeface="Times New Roman" panose="02020603050405020304" pitchFamily="18" charset="0"/>
              </a:rPr>
              <a:t>Also known as ‘Tarkwa Governor’, Dr. Kofi retired from the University after thirty-nine years of service.</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39460" y="6081843"/>
            <a:ext cx="569214" cy="569214"/>
          </a:xfrm>
          <a:prstGeom prst="rect">
            <a:avLst/>
          </a:prstGeom>
          <a:ln>
            <a:noFill/>
          </a:ln>
          <a:effectLst>
            <a:outerShdw blurRad="190500" algn="tl" rotWithShape="0">
              <a:srgbClr val="000000">
                <a:alpha val="70000"/>
              </a:srgbClr>
            </a:outerShdw>
          </a:effectLst>
        </p:spPr>
      </p:pic>
      <p:pic>
        <p:nvPicPr>
          <p:cNvPr id="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8" name="Slide Number Placeholder 7"/>
          <p:cNvSpPr txBox="1">
            <a:spLocks/>
          </p:cNvSpPr>
          <p:nvPr/>
        </p:nvSpPr>
        <p:spPr>
          <a:xfrm>
            <a:off x="10693311" y="6183887"/>
            <a:ext cx="262467" cy="365125"/>
          </a:xfrm>
          <a:prstGeom prst="rect">
            <a:avLst/>
          </a:prstGeo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dirty="0" smtClean="0"/>
              <a:t>4</a:t>
            </a:r>
            <a:endParaRPr lang="en-GB" dirty="0"/>
          </a:p>
        </p:txBody>
      </p:sp>
    </p:spTree>
    <p:extLst>
      <p:ext uri="{BB962C8B-B14F-4D97-AF65-F5344CB8AC3E}">
        <p14:creationId xmlns:p14="http://schemas.microsoft.com/office/powerpoint/2010/main" val="185717233"/>
      </p:ext>
    </p:extLst>
  </p:cSld>
  <p:clrMapOvr>
    <a:masterClrMapping/>
  </p:clrMapOvr>
  <p:transition spd="slow" advTm="20000">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39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6FFC39E5-3429-633B-006A-9DE02D36C89D}"/>
              </a:ext>
            </a:extLst>
          </p:cNvPr>
          <p:cNvPicPr>
            <a:picLocks noGrp="1" noChangeAspect="1"/>
          </p:cNvPicPr>
          <p:nvPr>
            <p:ph idx="1"/>
          </p:nvPr>
        </p:nvPicPr>
        <p:blipFill>
          <a:blip r:embed="rId2"/>
          <a:stretch>
            <a:fillRect/>
          </a:stretch>
        </p:blipFill>
        <p:spPr>
          <a:xfrm>
            <a:off x="325571" y="247953"/>
            <a:ext cx="5933919" cy="6051247"/>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6544733" y="260817"/>
            <a:ext cx="5435601" cy="5632311"/>
          </a:xfrm>
          <a:prstGeom prst="rect">
            <a:avLst/>
          </a:prstGeom>
          <a:gradFill>
            <a:gsLst>
              <a:gs pos="49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3000" dirty="0" err="1" smtClean="0">
                <a:latin typeface="Times New Roman" panose="02020603050405020304" pitchFamily="18" charset="0"/>
                <a:cs typeface="Times New Roman" panose="02020603050405020304" pitchFamily="18" charset="0"/>
              </a:rPr>
              <a:t>Mr.</a:t>
            </a:r>
            <a:r>
              <a:rPr lang="en-GB" sz="3000" dirty="0" smtClean="0">
                <a:latin typeface="Times New Roman" panose="02020603050405020304" pitchFamily="18" charset="0"/>
                <a:cs typeface="Times New Roman" panose="02020603050405020304" pitchFamily="18" charset="0"/>
              </a:rPr>
              <a:t> Kofi was awarded a British Council scholarship in 1970 to study for a Master’s degree in Rock Mechanics and Excavation Engineering, at the University of Newcastle-Upon-Tyne, England. </a:t>
            </a:r>
          </a:p>
          <a:p>
            <a:pPr algn="just"/>
            <a:endParaRPr lang="en-GB" sz="3000" dirty="0">
              <a:latin typeface="Times New Roman" panose="02020603050405020304" pitchFamily="18" charset="0"/>
              <a:cs typeface="Times New Roman" panose="02020603050405020304" pitchFamily="18" charset="0"/>
            </a:endParaRPr>
          </a:p>
          <a:p>
            <a:pPr algn="just"/>
            <a:r>
              <a:rPr lang="en-GB" sz="3000" dirty="0" smtClean="0">
                <a:latin typeface="Times New Roman" panose="02020603050405020304" pitchFamily="18" charset="0"/>
                <a:cs typeface="Times New Roman" panose="02020603050405020304" pitchFamily="18" charset="0"/>
              </a:rPr>
              <a:t>This is the first of many letters he wrote to </a:t>
            </a:r>
            <a:r>
              <a:rPr lang="en-GB" sz="3000" dirty="0" err="1" smtClean="0">
                <a:latin typeface="Times New Roman" panose="02020603050405020304" pitchFamily="18" charset="0"/>
                <a:cs typeface="Times New Roman" panose="02020603050405020304" pitchFamily="18" charset="0"/>
              </a:rPr>
              <a:t>Mr.</a:t>
            </a:r>
            <a:r>
              <a:rPr lang="en-GB" sz="3000" dirty="0" smtClean="0">
                <a:latin typeface="Times New Roman" panose="02020603050405020304" pitchFamily="18" charset="0"/>
                <a:cs typeface="Times New Roman" panose="02020603050405020304" pitchFamily="18" charset="0"/>
              </a:rPr>
              <a:t> J E </a:t>
            </a:r>
            <a:r>
              <a:rPr lang="en-GB" sz="3000" dirty="0" err="1" smtClean="0">
                <a:latin typeface="Times New Roman" panose="02020603050405020304" pitchFamily="18" charset="0"/>
                <a:cs typeface="Times New Roman" panose="02020603050405020304" pitchFamily="18" charset="0"/>
              </a:rPr>
              <a:t>Philpott</a:t>
            </a:r>
            <a:r>
              <a:rPr lang="en-GB" sz="3000" dirty="0" smtClean="0">
                <a:latin typeface="Times New Roman" panose="02020603050405020304" pitchFamily="18" charset="0"/>
                <a:cs typeface="Times New Roman" panose="02020603050405020304" pitchFamily="18" charset="0"/>
              </a:rPr>
              <a:t> (Principal, Tarkwa School of Mines, 1952 – 1975) during his study leave in England. </a:t>
            </a:r>
            <a:endParaRPr lang="en-GB" sz="3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9460" y="6081843"/>
            <a:ext cx="569214" cy="569214"/>
          </a:xfrm>
          <a:prstGeom prst="rect">
            <a:avLst/>
          </a:prstGeom>
          <a:ln>
            <a:noFill/>
          </a:ln>
          <a:effectLst>
            <a:outerShdw blurRad="190500" algn="tl" rotWithShape="0">
              <a:srgbClr val="000000">
                <a:alpha val="70000"/>
              </a:srgbClr>
            </a:outerShdw>
          </a:effectLst>
        </p:spPr>
      </p:pic>
      <p:pic>
        <p:nvPicPr>
          <p:cNvPr id="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a:spLocks noGrp="1"/>
          </p:cNvSpPr>
          <p:nvPr>
            <p:ph type="sldNum" sz="quarter" idx="12"/>
          </p:nvPr>
        </p:nvSpPr>
        <p:spPr>
          <a:xfrm>
            <a:off x="10682334" y="6249651"/>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5</a:t>
            </a:r>
            <a:endParaRPr lang="en-GB" dirty="0"/>
          </a:p>
        </p:txBody>
      </p:sp>
    </p:spTree>
    <p:extLst>
      <p:ext uri="{BB962C8B-B14F-4D97-AF65-F5344CB8AC3E}">
        <p14:creationId xmlns:p14="http://schemas.microsoft.com/office/powerpoint/2010/main" val="1436085829"/>
      </p:ext>
    </p:extLst>
  </p:cSld>
  <p:clrMapOvr>
    <a:masterClrMapping/>
  </p:clrMapOvr>
  <mc:AlternateContent xmlns:mc="http://schemas.openxmlformats.org/markup-compatibility/2006" xmlns:p14="http://schemas.microsoft.com/office/powerpoint/2010/main">
    <mc:Choice Requires="p14">
      <p:transition spd="slow" p14:dur="3400" advTm="30000">
        <p14:reveal/>
      </p:transition>
    </mc:Choice>
    <mc:Fallback xmlns="">
      <p:transition spd="slow" advTm="3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39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BDA9C89E-1ECC-9B6A-FFD7-C02DF64325E6}"/>
              </a:ext>
            </a:extLst>
          </p:cNvPr>
          <p:cNvPicPr>
            <a:picLocks noGrp="1" noChangeAspect="1"/>
          </p:cNvPicPr>
          <p:nvPr>
            <p:ph idx="1"/>
          </p:nvPr>
        </p:nvPicPr>
        <p:blipFill>
          <a:blip r:embed="rId2"/>
          <a:stretch>
            <a:fillRect/>
          </a:stretch>
        </p:blipFill>
        <p:spPr>
          <a:xfrm>
            <a:off x="370623" y="304647"/>
            <a:ext cx="3786107" cy="5874771"/>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xmlns="" id="{B444C464-1F4D-8917-8005-96EE9E914075}"/>
              </a:ext>
            </a:extLst>
          </p:cNvPr>
          <p:cNvPicPr>
            <a:picLocks noChangeAspect="1"/>
          </p:cNvPicPr>
          <p:nvPr/>
        </p:nvPicPr>
        <p:blipFill>
          <a:blip r:embed="rId3"/>
          <a:stretch>
            <a:fillRect/>
          </a:stretch>
        </p:blipFill>
        <p:spPr>
          <a:xfrm>
            <a:off x="7882863" y="304648"/>
            <a:ext cx="3964022" cy="5874770"/>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4560180" y="1013897"/>
            <a:ext cx="2941664" cy="4524315"/>
          </a:xfrm>
          <a:prstGeom prst="rect">
            <a:avLst/>
          </a:prstGeom>
          <a:gradFill>
            <a:gsLst>
              <a:gs pos="62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Minutes of a meeting held to strengthen the pillars for building </a:t>
            </a:r>
            <a:r>
              <a:rPr lang="en-GB" sz="2400" dirty="0" err="1" smtClean="0">
                <a:latin typeface="Times New Roman" panose="02020603050405020304" pitchFamily="18" charset="0"/>
                <a:cs typeface="Times New Roman" panose="02020603050405020304" pitchFamily="18" charset="0"/>
              </a:rPr>
              <a:t>UMaT</a:t>
            </a:r>
            <a:r>
              <a:rPr lang="en-GB" sz="2400" dirty="0" smtClean="0">
                <a:latin typeface="Times New Roman" panose="02020603050405020304" pitchFamily="18" charset="0"/>
                <a:cs typeface="Times New Roman" panose="02020603050405020304" pitchFamily="18" charset="0"/>
              </a:rPr>
              <a:t>, at the Ministry of Economic Planning, on 10</a:t>
            </a:r>
            <a:r>
              <a:rPr lang="en-GB" sz="2400" baseline="30000" dirty="0" smtClean="0">
                <a:latin typeface="Times New Roman" panose="02020603050405020304" pitchFamily="18" charset="0"/>
                <a:cs typeface="Times New Roman" panose="02020603050405020304" pitchFamily="18" charset="0"/>
              </a:rPr>
              <a:t>th</a:t>
            </a:r>
            <a:r>
              <a:rPr lang="en-GB" sz="2400" dirty="0" smtClean="0">
                <a:latin typeface="Times New Roman" panose="02020603050405020304" pitchFamily="18" charset="0"/>
                <a:cs typeface="Times New Roman" panose="02020603050405020304" pitchFamily="18" charset="0"/>
              </a:rPr>
              <a:t> April, 1975. </a:t>
            </a:r>
          </a:p>
          <a:p>
            <a:pPr algn="just"/>
            <a:endParaRPr lang="en-GB" sz="2400" dirty="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This was during the National Redemption Council regime (1972 – 1975).  </a:t>
            </a:r>
            <a:endParaRPr lang="en-GB" sz="2400" dirty="0">
              <a:latin typeface="Times New Roman" panose="02020603050405020304" pitchFamily="18" charset="0"/>
              <a:cs typeface="Times New Roman" panose="02020603050405020304" pitchFamily="18" charset="0"/>
            </a:endParaRPr>
          </a:p>
        </p:txBody>
      </p:sp>
      <p:sp>
        <p:nvSpPr>
          <p:cNvPr id="3" name="Left Arrow 2"/>
          <p:cNvSpPr/>
          <p:nvPr/>
        </p:nvSpPr>
        <p:spPr>
          <a:xfrm>
            <a:off x="4136782" y="3125917"/>
            <a:ext cx="420915" cy="232229"/>
          </a:xfrm>
          <a:prstGeom prst="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ight Arrow 5"/>
          <p:cNvSpPr/>
          <p:nvPr/>
        </p:nvSpPr>
        <p:spPr>
          <a:xfrm>
            <a:off x="7501844" y="3125917"/>
            <a:ext cx="421045" cy="2322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39460" y="6081843"/>
            <a:ext cx="569214" cy="569214"/>
          </a:xfrm>
          <a:prstGeom prst="rect">
            <a:avLst/>
          </a:prstGeom>
          <a:ln>
            <a:noFill/>
          </a:ln>
          <a:effectLst>
            <a:outerShdw blurRad="190500" algn="tl" rotWithShape="0">
              <a:srgbClr val="000000">
                <a:alpha val="70000"/>
              </a:srgbClr>
            </a:outerShdw>
          </a:effectLst>
        </p:spPr>
      </p:pic>
      <p:pic>
        <p:nvPicPr>
          <p:cNvPr id="8"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10" name="Footer Placeholder 9"/>
          <p:cNvSpPr>
            <a:spLocks noGrp="1"/>
          </p:cNvSpPr>
          <p:nvPr>
            <p:ph type="ftr" sz="quarter" idx="11"/>
          </p:nvPr>
        </p:nvSpPr>
        <p:spPr/>
        <p:txBody>
          <a:bodyPr/>
          <a:lstStyle/>
          <a:p>
            <a:r>
              <a:rPr lang="en-GB" smtClean="0"/>
              <a:t>International Archives Week 2023</a:t>
            </a:r>
            <a:endParaRPr lang="en-GB" dirty="0"/>
          </a:p>
        </p:txBody>
      </p:sp>
      <p:sp>
        <p:nvSpPr>
          <p:cNvPr id="12" name="Slide Number Placeholder 7"/>
          <p:cNvSpPr>
            <a:spLocks noGrp="1"/>
          </p:cNvSpPr>
          <p:nvPr>
            <p:ph type="sldNum" sz="quarter" idx="12"/>
          </p:nvPr>
        </p:nvSpPr>
        <p:spPr>
          <a:xfrm>
            <a:off x="10682334" y="6249651"/>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a:t>6</a:t>
            </a:r>
          </a:p>
        </p:txBody>
      </p:sp>
    </p:spTree>
    <p:extLst>
      <p:ext uri="{BB962C8B-B14F-4D97-AF65-F5344CB8AC3E}">
        <p14:creationId xmlns:p14="http://schemas.microsoft.com/office/powerpoint/2010/main" val="236719298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43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654F4DAA-FC1D-7A97-2510-AD37E9BABDCA}"/>
              </a:ext>
            </a:extLst>
          </p:cNvPr>
          <p:cNvPicPr>
            <a:picLocks noGrp="1" noChangeAspect="1"/>
          </p:cNvPicPr>
          <p:nvPr>
            <p:ph idx="1"/>
          </p:nvPr>
        </p:nvPicPr>
        <p:blipFill>
          <a:blip r:embed="rId2"/>
          <a:stretch>
            <a:fillRect/>
          </a:stretch>
        </p:blipFill>
        <p:spPr>
          <a:xfrm>
            <a:off x="885524" y="301455"/>
            <a:ext cx="4960083" cy="5922113"/>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6182259" y="592869"/>
            <a:ext cx="5085238" cy="4832092"/>
          </a:xfrm>
          <a:prstGeom prst="rect">
            <a:avLst/>
          </a:prstGeom>
          <a:gradFill>
            <a:gsLst>
              <a:gs pos="44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800" dirty="0" smtClean="0">
                <a:latin typeface="Times New Roman" panose="02020603050405020304" pitchFamily="18" charset="0"/>
                <a:cs typeface="Times New Roman" panose="02020603050405020304" pitchFamily="18" charset="0"/>
              </a:rPr>
              <a:t>He was active in professional </a:t>
            </a:r>
            <a:r>
              <a:rPr lang="en-GB" sz="2800" dirty="0">
                <a:latin typeface="Times New Roman" panose="02020603050405020304" pitchFamily="18" charset="0"/>
                <a:cs typeface="Times New Roman" panose="02020603050405020304" pitchFamily="18" charset="0"/>
              </a:rPr>
              <a:t>bodies like the </a:t>
            </a:r>
            <a:r>
              <a:rPr lang="en-GB" sz="2800" dirty="0" smtClean="0">
                <a:latin typeface="Times New Roman" panose="02020603050405020304" pitchFamily="18" charset="0"/>
                <a:cs typeface="Times New Roman" panose="02020603050405020304" pitchFamily="18" charset="0"/>
              </a:rPr>
              <a:t>Ghana </a:t>
            </a:r>
            <a:r>
              <a:rPr lang="en-GB" sz="2800" dirty="0">
                <a:latin typeface="Times New Roman" panose="02020603050405020304" pitchFamily="18" charset="0"/>
                <a:cs typeface="Times New Roman" panose="02020603050405020304" pitchFamily="18" charset="0"/>
              </a:rPr>
              <a:t>Institution of Engineers, the Institution of Engineers, United Kingdom, and the Geological Society of London. </a:t>
            </a:r>
          </a:p>
          <a:p>
            <a:endParaRPr lang="en-GB" sz="2800" dirty="0" smtClean="0">
              <a:latin typeface="Times New Roman" panose="02020603050405020304" pitchFamily="18" charset="0"/>
              <a:cs typeface="Times New Roman" panose="02020603050405020304" pitchFamily="18" charset="0"/>
            </a:endParaRPr>
          </a:p>
          <a:p>
            <a:pPr algn="just"/>
            <a:r>
              <a:rPr lang="en-GB" sz="2800" dirty="0" smtClean="0">
                <a:latin typeface="Times New Roman" panose="02020603050405020304" pitchFamily="18" charset="0"/>
                <a:cs typeface="Times New Roman" panose="02020603050405020304" pitchFamily="18" charset="0"/>
              </a:rPr>
              <a:t>He was present at the founding of the Geological Society of Ghana which was inaugurated on 13</a:t>
            </a:r>
            <a:r>
              <a:rPr lang="en-GB" sz="2800" baseline="30000" dirty="0" smtClean="0">
                <a:latin typeface="Times New Roman" panose="02020603050405020304" pitchFamily="18" charset="0"/>
                <a:cs typeface="Times New Roman" panose="02020603050405020304" pitchFamily="18" charset="0"/>
              </a:rPr>
              <a:t>th</a:t>
            </a:r>
            <a:r>
              <a:rPr lang="en-GB" sz="2800" dirty="0" smtClean="0">
                <a:latin typeface="Times New Roman" panose="02020603050405020304" pitchFamily="18" charset="0"/>
                <a:cs typeface="Times New Roman" panose="02020603050405020304" pitchFamily="18" charset="0"/>
              </a:rPr>
              <a:t> December, 1975.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9460" y="6081843"/>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3" name="Footer Placeholder 2"/>
          <p:cNvSpPr>
            <a:spLocks noGrp="1"/>
          </p:cNvSpPr>
          <p:nvPr>
            <p:ph type="ftr" sz="quarter" idx="11"/>
          </p:nvPr>
        </p:nvSpPr>
        <p:spPr/>
        <p:txBody>
          <a:bodyPr/>
          <a:lstStyle/>
          <a:p>
            <a:r>
              <a:rPr lang="en-GB" smtClean="0"/>
              <a:t>International Archives Week 2023</a:t>
            </a:r>
            <a:endParaRPr lang="en-GB" dirty="0"/>
          </a:p>
        </p:txBody>
      </p:sp>
      <p:sp>
        <p:nvSpPr>
          <p:cNvPr id="9" name="Slide Number Placeholder 7"/>
          <p:cNvSpPr>
            <a:spLocks noGrp="1"/>
          </p:cNvSpPr>
          <p:nvPr>
            <p:ph type="sldNum" sz="quarter" idx="12"/>
          </p:nvPr>
        </p:nvSpPr>
        <p:spPr>
          <a:xfrm>
            <a:off x="10682334" y="6249651"/>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7</a:t>
            </a:r>
            <a:endParaRPr lang="en-GB" dirty="0"/>
          </a:p>
        </p:txBody>
      </p:sp>
    </p:spTree>
    <p:extLst>
      <p:ext uri="{BB962C8B-B14F-4D97-AF65-F5344CB8AC3E}">
        <p14:creationId xmlns:p14="http://schemas.microsoft.com/office/powerpoint/2010/main" val="4092715983"/>
      </p:ext>
    </p:extLst>
  </p:cSld>
  <p:clrMapOvr>
    <a:masterClrMapping/>
  </p:clrMapOvr>
  <mc:AlternateContent xmlns:mc="http://schemas.openxmlformats.org/markup-compatibility/2006" xmlns:p14="http://schemas.microsoft.com/office/powerpoint/2010/main">
    <mc:Choice Requires="p14">
      <p:transition spd="slow" p14:dur="3400" advTm="20000">
        <p14:reveal/>
      </p:transition>
    </mc:Choice>
    <mc:Fallback xmlns="">
      <p:transition spd="slow" advTm="20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57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ADAE2A77-0808-BD79-7801-BBC7093AD50A}"/>
              </a:ext>
            </a:extLst>
          </p:cNvPr>
          <p:cNvPicPr>
            <a:picLocks noGrp="1" noChangeAspect="1"/>
          </p:cNvPicPr>
          <p:nvPr>
            <p:ph idx="1"/>
          </p:nvPr>
        </p:nvPicPr>
        <p:blipFill>
          <a:blip r:embed="rId2"/>
          <a:stretch>
            <a:fillRect/>
          </a:stretch>
        </p:blipFill>
        <p:spPr>
          <a:xfrm>
            <a:off x="449224" y="280634"/>
            <a:ext cx="5427159" cy="5969353"/>
          </a:xfrm>
          <a:prstGeom prst="rect">
            <a:avLst/>
          </a:prstGeom>
          <a:ln w="38100" cap="sq">
            <a:solidFill>
              <a:schemeClr val="accent6">
                <a:lumMod val="20000"/>
                <a:lumOff val="80000"/>
              </a:schemeClr>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6177664" y="539990"/>
            <a:ext cx="5531010" cy="5262979"/>
          </a:xfrm>
          <a:prstGeom prst="rect">
            <a:avLst/>
          </a:prstGeom>
          <a:gradFill>
            <a:gsLst>
              <a:gs pos="47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smtClean="0">
                <a:latin typeface="Times New Roman" panose="02020603050405020304" pitchFamily="18" charset="0"/>
                <a:cs typeface="Times New Roman" panose="02020603050405020304" pitchFamily="18" charset="0"/>
              </a:rPr>
              <a:t>While away, he thought of getting books for himself and the Library, and some laboratory equipment for the School. </a:t>
            </a:r>
          </a:p>
          <a:p>
            <a:pPr algn="just"/>
            <a:endParaRPr lang="en-GB" sz="2400" dirty="0" smtClean="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Which of the buildings on campus was being constructed in 1970? </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The letter was written on 26</a:t>
            </a:r>
            <a:r>
              <a:rPr lang="en-GB" sz="2400" baseline="30000" dirty="0" smtClean="0">
                <a:latin typeface="Times New Roman" panose="02020603050405020304" pitchFamily="18" charset="0"/>
                <a:cs typeface="Times New Roman" panose="02020603050405020304" pitchFamily="18" charset="0"/>
              </a:rPr>
              <a:t>th</a:t>
            </a:r>
            <a:r>
              <a:rPr lang="en-GB" sz="2400" dirty="0" smtClean="0">
                <a:latin typeface="Times New Roman" panose="02020603050405020304" pitchFamily="18" charset="0"/>
                <a:cs typeface="Times New Roman" panose="02020603050405020304" pitchFamily="18" charset="0"/>
              </a:rPr>
              <a:t> October, 1970 and posted on 4.30pm a few days later.</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The cost and postage of the letter card (also known as an aerogramme which bore the profile of Queen Elizabeth), was 9p. </a:t>
            </a:r>
            <a:endParaRPr lang="en-GB" sz="24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9460" y="6081843"/>
            <a:ext cx="569214" cy="569214"/>
          </a:xfrm>
          <a:prstGeom prst="rect">
            <a:avLst/>
          </a:prstGeom>
          <a:ln>
            <a:noFill/>
          </a:ln>
          <a:effectLst>
            <a:outerShdw blurRad="190500" algn="tl" rotWithShape="0">
              <a:srgbClr val="000000">
                <a:alpha val="70000"/>
              </a:srgbClr>
            </a:outerShdw>
          </a:effectLst>
        </p:spPr>
      </p:pic>
      <p:pic>
        <p:nvPicPr>
          <p:cNvPr id="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p:txBody>
          <a:bodyPr/>
          <a:lstStyle/>
          <a:p>
            <a:r>
              <a:rPr lang="en-GB" dirty="0" smtClean="0"/>
              <a:t>International Archives Week 2023</a:t>
            </a:r>
            <a:endParaRPr lang="en-GB" dirty="0"/>
          </a:p>
        </p:txBody>
      </p:sp>
      <p:sp>
        <p:nvSpPr>
          <p:cNvPr id="9" name="Slide Number Placeholder 7"/>
          <p:cNvSpPr>
            <a:spLocks noGrp="1"/>
          </p:cNvSpPr>
          <p:nvPr>
            <p:ph type="sldNum" sz="quarter" idx="12"/>
          </p:nvPr>
        </p:nvSpPr>
        <p:spPr>
          <a:xfrm>
            <a:off x="10682334" y="6218237"/>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8</a:t>
            </a:r>
            <a:endParaRPr lang="en-GB" dirty="0"/>
          </a:p>
        </p:txBody>
      </p:sp>
    </p:spTree>
    <p:extLst>
      <p:ext uri="{BB962C8B-B14F-4D97-AF65-F5344CB8AC3E}">
        <p14:creationId xmlns:p14="http://schemas.microsoft.com/office/powerpoint/2010/main" val="1647461988"/>
      </p:ext>
    </p:extLst>
  </p:cSld>
  <p:clrMapOvr>
    <a:masterClrMapping/>
  </p:clrMapOvr>
  <p:transition spd="slow" advTm="20000">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56000">
              <a:schemeClr val="accent1">
                <a:lumMod val="5000"/>
                <a:lumOff val="95000"/>
              </a:schemeClr>
            </a:gs>
            <a:gs pos="100000">
              <a:schemeClr val="accent6">
                <a:lumMod val="30000"/>
                <a:lumOff val="70000"/>
              </a:schemeClr>
            </a:gs>
          </a:gsLst>
          <a:lin ang="2700000" scaled="0"/>
        </a:gradFill>
        <a:effectLst/>
      </p:bgPr>
    </p:bg>
    <p:spTree>
      <p:nvGrpSpPr>
        <p:cNvPr id="1" name=""/>
        <p:cNvGrpSpPr/>
        <p:nvPr/>
      </p:nvGrpSpPr>
      <p:grpSpPr>
        <a:xfrm>
          <a:off x="0" y="0"/>
          <a:ext cx="0" cy="0"/>
          <a:chOff x="0" y="0"/>
          <a:chExt cx="0" cy="0"/>
        </a:xfrm>
      </p:grpSpPr>
      <p:sp>
        <p:nvSpPr>
          <p:cNvPr id="7" name="TextBox 6"/>
          <p:cNvSpPr txBox="1"/>
          <p:nvPr/>
        </p:nvSpPr>
        <p:spPr>
          <a:xfrm>
            <a:off x="6473856" y="182868"/>
            <a:ext cx="5367284" cy="6370975"/>
          </a:xfrm>
          <a:prstGeom prst="rect">
            <a:avLst/>
          </a:prstGeom>
          <a:gradFill>
            <a:gsLst>
              <a:gs pos="51000">
                <a:schemeClr val="accent1">
                  <a:lumMod val="5000"/>
                  <a:lumOff val="95000"/>
                </a:schemeClr>
              </a:gs>
              <a:gs pos="0">
                <a:schemeClr val="accent6">
                  <a:lumMod val="30000"/>
                  <a:lumOff val="70000"/>
                </a:schemeClr>
              </a:gs>
            </a:gsLst>
            <a:lin ang="2700000" scaled="0"/>
          </a:gra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GB" sz="2400" dirty="0">
                <a:latin typeface="Times New Roman" panose="02020603050405020304" pitchFamily="18" charset="0"/>
                <a:cs typeface="Times New Roman" panose="02020603050405020304" pitchFamily="18" charset="0"/>
              </a:rPr>
              <a:t>He sacrificed his pursuit of a PhD and returned to </a:t>
            </a:r>
            <a:r>
              <a:rPr lang="en-GB" sz="2400" dirty="0" smtClean="0">
                <a:latin typeface="Times New Roman" panose="02020603050405020304" pitchFamily="18" charset="0"/>
                <a:cs typeface="Times New Roman" panose="02020603050405020304" pitchFamily="18" charset="0"/>
              </a:rPr>
              <a:t>Ghana, to </a:t>
            </a:r>
            <a:r>
              <a:rPr lang="en-GB" sz="2400" dirty="0">
                <a:latin typeface="Times New Roman" panose="02020603050405020304" pitchFamily="18" charset="0"/>
                <a:cs typeface="Times New Roman" panose="02020603050405020304" pitchFamily="18" charset="0"/>
              </a:rPr>
              <a:t>understudy </a:t>
            </a:r>
            <a:r>
              <a:rPr lang="en-GB" sz="2400" dirty="0" err="1">
                <a:latin typeface="Times New Roman" panose="02020603050405020304" pitchFamily="18" charset="0"/>
                <a:cs typeface="Times New Roman" panose="02020603050405020304" pitchFamily="18" charset="0"/>
              </a:rPr>
              <a:t>Mr.</a:t>
            </a:r>
            <a:r>
              <a:rPr lang="en-GB" sz="2400" dirty="0">
                <a:latin typeface="Times New Roman" panose="02020603050405020304" pitchFamily="18" charset="0"/>
                <a:cs typeface="Times New Roman" panose="02020603050405020304" pitchFamily="18" charset="0"/>
              </a:rPr>
              <a:t> </a:t>
            </a:r>
            <a:r>
              <a:rPr lang="en-GB" sz="2400" dirty="0" err="1" smtClean="0">
                <a:latin typeface="Times New Roman" panose="02020603050405020304" pitchFamily="18" charset="0"/>
                <a:cs typeface="Times New Roman" panose="02020603050405020304" pitchFamily="18" charset="0"/>
              </a:rPr>
              <a:t>Philpott</a:t>
            </a:r>
            <a:r>
              <a:rPr lang="en-GB" sz="2400" dirty="0" smtClean="0">
                <a:latin typeface="Times New Roman" panose="02020603050405020304" pitchFamily="18" charset="0"/>
                <a:cs typeface="Times New Roman" panose="02020603050405020304" pitchFamily="18" charset="0"/>
              </a:rPr>
              <a:t>. </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A </a:t>
            </a:r>
            <a:r>
              <a:rPr lang="en-GB" sz="2400" dirty="0">
                <a:latin typeface="Times New Roman" panose="02020603050405020304" pitchFamily="18" charset="0"/>
                <a:cs typeface="Times New Roman" panose="02020603050405020304" pitchFamily="18" charset="0"/>
              </a:rPr>
              <a:t>consummate academic, </a:t>
            </a:r>
            <a:r>
              <a:rPr lang="en-GB" sz="2400" dirty="0" smtClean="0">
                <a:latin typeface="Times New Roman" panose="02020603050405020304" pitchFamily="18" charset="0"/>
                <a:cs typeface="Times New Roman" panose="02020603050405020304" pitchFamily="18" charset="0"/>
              </a:rPr>
              <a:t>it </a:t>
            </a:r>
            <a:r>
              <a:rPr lang="en-GB" sz="2400" dirty="0">
                <a:latin typeface="Times New Roman" panose="02020603050405020304" pitchFamily="18" charset="0"/>
                <a:cs typeface="Times New Roman" panose="02020603050405020304" pitchFamily="18" charset="0"/>
              </a:rPr>
              <a:t>was </a:t>
            </a:r>
            <a:r>
              <a:rPr lang="en-GB" sz="2400" dirty="0" smtClean="0">
                <a:latin typeface="Times New Roman" panose="02020603050405020304" pitchFamily="18" charset="0"/>
                <a:cs typeface="Times New Roman" panose="02020603050405020304" pitchFamily="18" charset="0"/>
              </a:rPr>
              <a:t>under </a:t>
            </a:r>
            <a:r>
              <a:rPr lang="en-GB" sz="2400" dirty="0">
                <a:latin typeface="Times New Roman" panose="02020603050405020304" pitchFamily="18" charset="0"/>
                <a:cs typeface="Times New Roman" panose="02020603050405020304" pitchFamily="18" charset="0"/>
              </a:rPr>
              <a:t>his watch that </a:t>
            </a:r>
            <a:r>
              <a:rPr lang="en-GB" sz="2400" dirty="0" smtClean="0">
                <a:latin typeface="Times New Roman" panose="02020603050405020304" pitchFamily="18" charset="0"/>
                <a:cs typeface="Times New Roman" panose="02020603050405020304" pitchFamily="18" charset="0"/>
              </a:rPr>
              <a:t>diploma certificates, bachelor, </a:t>
            </a:r>
            <a:r>
              <a:rPr lang="en-GB" sz="2400" dirty="0">
                <a:latin typeface="Times New Roman" panose="02020603050405020304" pitchFamily="18" charset="0"/>
                <a:cs typeface="Times New Roman" panose="02020603050405020304" pitchFamily="18" charset="0"/>
              </a:rPr>
              <a:t>and post-graduate professional </a:t>
            </a:r>
            <a:r>
              <a:rPr lang="en-GB" sz="2400" dirty="0" smtClean="0">
                <a:latin typeface="Times New Roman" panose="02020603050405020304" pitchFamily="18" charset="0"/>
                <a:cs typeface="Times New Roman" panose="02020603050405020304" pitchFamily="18" charset="0"/>
              </a:rPr>
              <a:t>degrees </a:t>
            </a:r>
            <a:r>
              <a:rPr lang="en-GB" sz="2400" dirty="0">
                <a:latin typeface="Times New Roman" panose="02020603050405020304" pitchFamily="18" charset="0"/>
                <a:cs typeface="Times New Roman" panose="02020603050405020304" pitchFamily="18" charset="0"/>
              </a:rPr>
              <a:t>in mining engineering </a:t>
            </a:r>
            <a:r>
              <a:rPr lang="en-GB" sz="2400" dirty="0" smtClean="0">
                <a:latin typeface="Times New Roman" panose="02020603050405020304" pitchFamily="18" charset="0"/>
                <a:cs typeface="Times New Roman" panose="02020603050405020304" pitchFamily="18" charset="0"/>
              </a:rPr>
              <a:t>and allied fields were introduced </a:t>
            </a:r>
            <a:r>
              <a:rPr lang="en-GB" sz="2400" dirty="0">
                <a:latin typeface="Times New Roman" panose="02020603050405020304" pitchFamily="18" charset="0"/>
                <a:cs typeface="Times New Roman" panose="02020603050405020304" pitchFamily="18" charset="0"/>
              </a:rPr>
              <a:t>at </a:t>
            </a:r>
            <a:r>
              <a:rPr lang="en-GB" sz="2400" dirty="0" err="1">
                <a:latin typeface="Times New Roman" panose="02020603050405020304" pitchFamily="18" charset="0"/>
                <a:cs typeface="Times New Roman" panose="02020603050405020304" pitchFamily="18" charset="0"/>
              </a:rPr>
              <a:t>UMaT</a:t>
            </a:r>
            <a:r>
              <a:rPr lang="en-GB" sz="2400" dirty="0">
                <a:latin typeface="Times New Roman" panose="02020603050405020304" pitchFamily="18" charset="0"/>
                <a:cs typeface="Times New Roman" panose="02020603050405020304" pitchFamily="18" charset="0"/>
              </a:rPr>
              <a:t>. </a:t>
            </a:r>
            <a:endParaRPr lang="en-GB" sz="2400" dirty="0" smtClean="0">
              <a:latin typeface="Times New Roman" panose="02020603050405020304" pitchFamily="18" charset="0"/>
              <a:cs typeface="Times New Roman" panose="02020603050405020304" pitchFamily="18" charset="0"/>
            </a:endParaRPr>
          </a:p>
          <a:p>
            <a:pPr algn="just"/>
            <a:endParaRPr lang="en-GB" sz="2400" dirty="0">
              <a:latin typeface="Times New Roman" panose="02020603050405020304" pitchFamily="18" charset="0"/>
              <a:cs typeface="Times New Roman" panose="02020603050405020304" pitchFamily="18" charset="0"/>
            </a:endParaRPr>
          </a:p>
          <a:p>
            <a:pPr algn="just"/>
            <a:r>
              <a:rPr lang="en-GB" sz="2400" dirty="0" smtClean="0">
                <a:latin typeface="Times New Roman" panose="02020603050405020304" pitchFamily="18" charset="0"/>
                <a:cs typeface="Times New Roman" panose="02020603050405020304" pitchFamily="18" charset="0"/>
              </a:rPr>
              <a:t>Courses for middle and top level management personnel in the mining and allied fields were also designed and offered during his tenure as Principal. </a:t>
            </a:r>
            <a:endParaRPr lang="en-GB" sz="2400" dirty="0">
              <a:latin typeface="Times New Roman" panose="02020603050405020304" pitchFamily="18" charset="0"/>
              <a:cs typeface="Times New Roman" panose="02020603050405020304" pitchFamily="18" charset="0"/>
            </a:endParaRPr>
          </a:p>
          <a:p>
            <a:endParaRPr lang="en-GB" sz="2400" dirty="0" smtClean="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He was the first chairman of the Council of </a:t>
            </a:r>
            <a:r>
              <a:rPr lang="en-GB" sz="2400" dirty="0" err="1" smtClean="0">
                <a:latin typeface="Times New Roman" panose="02020603050405020304" pitchFamily="18" charset="0"/>
                <a:cs typeface="Times New Roman" panose="02020603050405020304" pitchFamily="18" charset="0"/>
              </a:rPr>
              <a:t>Takoradi</a:t>
            </a:r>
            <a:r>
              <a:rPr lang="en-GB" sz="2400" dirty="0" smtClean="0">
                <a:latin typeface="Times New Roman" panose="02020603050405020304" pitchFamily="18" charset="0"/>
                <a:cs typeface="Times New Roman" panose="02020603050405020304" pitchFamily="18" charset="0"/>
              </a:rPr>
              <a:t> Polytechnic.</a:t>
            </a:r>
            <a:endParaRPr lang="en-GB" sz="2400" dirty="0">
              <a:latin typeface="Times New Roman" panose="02020603050405020304" pitchFamily="18" charset="0"/>
              <a:cs typeface="Times New Roman" panose="02020603050405020304" pitchFamily="18" charset="0"/>
            </a:endParaRPr>
          </a:p>
        </p:txBody>
      </p:sp>
      <p:pic>
        <p:nvPicPr>
          <p:cNvPr id="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343820" y="443621"/>
            <a:ext cx="5836024" cy="5849470"/>
          </a:xfrm>
          <a:prstGeom prst="ellipse">
            <a:avLst/>
          </a:prstGeom>
          <a:ln w="63500"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0821" y="6082855"/>
            <a:ext cx="569214" cy="569214"/>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Footer Placeholder 1"/>
          <p:cNvSpPr>
            <a:spLocks noGrp="1"/>
          </p:cNvSpPr>
          <p:nvPr>
            <p:ph type="ftr" sz="quarter" idx="11"/>
          </p:nvPr>
        </p:nvSpPr>
        <p:spPr>
          <a:xfrm>
            <a:off x="3261832" y="6367462"/>
            <a:ext cx="4114800" cy="365125"/>
          </a:xfrm>
        </p:spPr>
        <p:txBody>
          <a:bodyPr/>
          <a:lstStyle/>
          <a:p>
            <a:r>
              <a:rPr lang="en-GB" dirty="0" smtClean="0"/>
              <a:t>International Archives Week 2023</a:t>
            </a:r>
            <a:endParaRPr lang="en-GB" dirty="0"/>
          </a:p>
        </p:txBody>
      </p:sp>
      <p:sp>
        <p:nvSpPr>
          <p:cNvPr id="9" name="Slide Number Placeholder 7"/>
          <p:cNvSpPr>
            <a:spLocks noGrp="1"/>
          </p:cNvSpPr>
          <p:nvPr>
            <p:ph type="sldNum" sz="quarter" idx="12"/>
          </p:nvPr>
        </p:nvSpPr>
        <p:spPr>
          <a:xfrm>
            <a:off x="10914342" y="6371280"/>
            <a:ext cx="262467" cy="365125"/>
          </a:xfrm>
          <a:gradFill>
            <a:gsLst>
              <a:gs pos="43000">
                <a:schemeClr val="accent6">
                  <a:lumMod val="5000"/>
                  <a:lumOff val="95000"/>
                </a:schemeClr>
              </a:gs>
              <a:gs pos="100000">
                <a:schemeClr val="accent6">
                  <a:lumMod val="30000"/>
                  <a:lumOff val="70000"/>
                </a:schemeClr>
              </a:gs>
            </a:gsLst>
            <a:lin ang="2700000" scaled="1"/>
          </a:gradFill>
        </p:spPr>
        <p:style>
          <a:lnRef idx="2">
            <a:schemeClr val="accent6"/>
          </a:lnRef>
          <a:fillRef idx="1">
            <a:schemeClr val="lt1"/>
          </a:fillRef>
          <a:effectRef idx="0">
            <a:schemeClr val="accent6"/>
          </a:effectRef>
          <a:fontRef idx="minor">
            <a:schemeClr val="dk1"/>
          </a:fontRef>
        </p:style>
        <p:txBody>
          <a:bodyPr/>
          <a:lstStyle/>
          <a:p>
            <a:r>
              <a:rPr lang="en-GB" dirty="0" smtClean="0"/>
              <a:t>9</a:t>
            </a:r>
            <a:endParaRPr lang="en-GB" dirty="0"/>
          </a:p>
        </p:txBody>
      </p:sp>
    </p:spTree>
    <p:extLst>
      <p:ext uri="{BB962C8B-B14F-4D97-AF65-F5344CB8AC3E}">
        <p14:creationId xmlns:p14="http://schemas.microsoft.com/office/powerpoint/2010/main" val="889555453"/>
      </p:ext>
    </p:extLst>
  </p:cSld>
  <p:clrMapOvr>
    <a:masterClrMapping/>
  </p:clrMapOvr>
  <p:transition spd="slow" advTm="15000">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1448</TotalTime>
  <Words>1350</Words>
  <Application>Microsoft Office PowerPoint</Application>
  <PresentationFormat>Widescreen</PresentationFormat>
  <Paragraphs>141</Paragraphs>
  <Slides>18</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PowerPoint Presentation</vt:lpstr>
      <vt:lpstr>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Archives Week 5th – 9th June, 2023</dc:title>
  <dc:creator>Microsoft account</dc:creator>
  <cp:lastModifiedBy>Microsoft account</cp:lastModifiedBy>
  <cp:revision>197</cp:revision>
  <dcterms:created xsi:type="dcterms:W3CDTF">2023-05-30T11:52:25Z</dcterms:created>
  <dcterms:modified xsi:type="dcterms:W3CDTF">2023-06-07T17:21:49Z</dcterms:modified>
</cp:coreProperties>
</file>